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 id="281" r:id="rId27"/>
    <p:sldId id="282" r:id="rId28"/>
  </p:sldIdLst>
  <p:sldSz cx="9144000" cy="6858000" type="screen4x3"/>
  <p:notesSz cx="6858000" cy="92964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492" autoAdjust="0"/>
  </p:normalViewPr>
  <p:slideViewPr>
    <p:cSldViewPr>
      <p:cViewPr varScale="1">
        <p:scale>
          <a:sx n="49" d="100"/>
          <a:sy n="49" d="100"/>
        </p:scale>
        <p:origin x="-11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32A11D3-FC92-448E-9C6C-D3855F36B687}" type="datetimeFigureOut">
              <a:rPr lang="en-US"/>
              <a:pPr>
                <a:defRPr/>
              </a:pPr>
              <a:t>9/10/2009</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55AFA88-0B8D-4C92-9D7A-033761BDC92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0417A23-6B55-456D-8EB9-47E787696E48}" type="datetimeFigureOut">
              <a:rPr lang="en-US"/>
              <a:pPr>
                <a:defRPr/>
              </a:pPr>
              <a:t>9/10/2009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419827C-1C7D-405F-BEED-F0744DA1FF8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24B2A9-F2FA-41AC-8B7C-D6DD46B4D283}"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Page 80</a:t>
            </a:r>
          </a:p>
          <a:p>
            <a:pPr>
              <a:spcBef>
                <a:spcPct val="0"/>
              </a:spcBef>
            </a:pPr>
            <a:endParaRPr lang="en-US" smtClean="0"/>
          </a:p>
          <a:p>
            <a:pPr>
              <a:spcBef>
                <a:spcPct val="0"/>
              </a:spcBef>
            </a:pPr>
            <a:r>
              <a:rPr lang="en-US" smtClean="0"/>
              <a:t>Attention, retention, reproduction, and motivation—In brief, these processes involve the ability to </a:t>
            </a:r>
            <a:r>
              <a:rPr lang="en-US" b="1" smtClean="0"/>
              <a:t>pay attention to a behavior to be imitated</a:t>
            </a:r>
            <a:r>
              <a:rPr lang="en-US" smtClean="0"/>
              <a:t>; the ability to </a:t>
            </a:r>
            <a:r>
              <a:rPr lang="en-US" b="1" smtClean="0"/>
              <a:t>retain (remember and recall) the behavior</a:t>
            </a:r>
            <a:r>
              <a:rPr lang="en-US" smtClean="0"/>
              <a:t>; the ability to </a:t>
            </a:r>
            <a:r>
              <a:rPr lang="en-US" b="1" smtClean="0"/>
              <a:t>reproduce the behavior physically</a:t>
            </a:r>
            <a:r>
              <a:rPr lang="en-US" smtClean="0"/>
              <a:t>; and the desire that results in </a:t>
            </a:r>
            <a:r>
              <a:rPr lang="en-US" b="1" smtClean="0"/>
              <a:t>motivation to perform the behavior</a:t>
            </a:r>
            <a:r>
              <a:rPr lang="en-US" smtClean="0"/>
              <a:t>.</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877069-7DCF-4BCF-90A4-AAC66ACB3DB8}" type="slidenum">
              <a:rPr lang="en-US"/>
              <a:pPr fontAlgn="base">
                <a:spcBef>
                  <a:spcPct val="0"/>
                </a:spcBef>
                <a:spcAft>
                  <a:spcPct val="0"/>
                </a:spcAft>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Potential drawbacks: 1) May not be a person’s preferred way of learning; and 2) Would need to have an appropriate model to learn from.</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8D7C6D-EF31-4AE9-BBA7-94EC92A29C15}" type="slidenum">
              <a:rPr lang="en-US"/>
              <a:pPr fontAlgn="base">
                <a:spcBef>
                  <a:spcPct val="0"/>
                </a:spcBef>
                <a:spcAft>
                  <a:spcPct val="0"/>
                </a:spcAft>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Learning Curve</a:t>
            </a:r>
            <a:endParaRPr lang="en-US" smtClean="0"/>
          </a:p>
          <a:p>
            <a:pPr>
              <a:spcBef>
                <a:spcPct val="0"/>
              </a:spcBef>
            </a:pPr>
            <a:r>
              <a:rPr lang="en-US" smtClean="0"/>
              <a:t>A graph that depicts rate of learning, especially a graph of progress in the mastery of a skill against the time required for such mastery.</a:t>
            </a:r>
          </a:p>
          <a:p>
            <a:pPr>
              <a:spcBef>
                <a:spcPct val="0"/>
              </a:spcBef>
            </a:pPr>
            <a:endParaRPr lang="en-US" smtClean="0"/>
          </a:p>
          <a:p>
            <a:pPr>
              <a:spcBef>
                <a:spcPct val="0"/>
              </a:spcBef>
            </a:pPr>
            <a:r>
              <a:rPr lang="en-US" smtClean="0"/>
              <a:t>Changes in behavior occur only after repeated practice.</a:t>
            </a:r>
          </a:p>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7EBEE9-3EE1-4695-AC6A-8ED7CF9F999D}" type="slidenum">
              <a:rPr lang="en-US"/>
              <a:pPr fontAlgn="base">
                <a:spcBef>
                  <a:spcPct val="0"/>
                </a:spcBef>
                <a:spcAft>
                  <a:spcPct val="0"/>
                </a:spcAft>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What kinds of methods can you use to teach people whose preferred learning style is:</a:t>
            </a:r>
          </a:p>
          <a:p>
            <a:pPr>
              <a:spcBef>
                <a:spcPct val="0"/>
              </a:spcBef>
            </a:pPr>
            <a:r>
              <a:rPr lang="en-US" b="1" smtClean="0"/>
              <a:t>Concrete experience </a:t>
            </a:r>
            <a:r>
              <a:rPr lang="en-US" smtClean="0"/>
              <a:t>(direct involvement in experiences and dealing with human situations in a personalized manner)—</a:t>
            </a:r>
            <a:r>
              <a:rPr lang="en-US" i="1" smtClean="0"/>
              <a:t>case studies, hands-on kinds of experiences that deal with human situations in a personalized manner.</a:t>
            </a:r>
          </a:p>
          <a:p>
            <a:pPr>
              <a:spcBef>
                <a:spcPct val="0"/>
              </a:spcBef>
            </a:pPr>
            <a:endParaRPr lang="en-US" b="1" smtClean="0"/>
          </a:p>
          <a:p>
            <a:pPr>
              <a:spcBef>
                <a:spcPct val="0"/>
              </a:spcBef>
            </a:pPr>
            <a:r>
              <a:rPr lang="en-US" b="1" smtClean="0"/>
              <a:t>Reflective Observation </a:t>
            </a:r>
            <a:r>
              <a:rPr lang="en-US" smtClean="0"/>
              <a:t>(focus on understanding the true meaning of ideas and situations through careful observation, reflection, and description)</a:t>
            </a:r>
            <a:r>
              <a:rPr lang="en-US" b="1" smtClean="0"/>
              <a:t> </a:t>
            </a:r>
            <a:r>
              <a:rPr lang="en-US" smtClean="0"/>
              <a:t>—</a:t>
            </a:r>
            <a:r>
              <a:rPr lang="en-US" i="1" smtClean="0"/>
              <a:t>shadowing</a:t>
            </a:r>
          </a:p>
          <a:p>
            <a:pPr>
              <a:spcBef>
                <a:spcPct val="0"/>
              </a:spcBef>
            </a:pPr>
            <a:endParaRPr lang="en-US" b="1" smtClean="0"/>
          </a:p>
          <a:p>
            <a:pPr>
              <a:spcBef>
                <a:spcPct val="0"/>
              </a:spcBef>
            </a:pPr>
            <a:r>
              <a:rPr lang="en-US" b="1" smtClean="0"/>
              <a:t>Abstract conceptualization </a:t>
            </a:r>
            <a:r>
              <a:rPr lang="en-US" smtClean="0"/>
              <a:t>(focus on the use of logic, ideas, and concepts and are able to excel in systematic planning, quantitative analysis, and manipulation of abstract symbols while solving problems)</a:t>
            </a:r>
            <a:r>
              <a:rPr lang="en-US" b="1" smtClean="0"/>
              <a:t> </a:t>
            </a:r>
            <a:r>
              <a:rPr lang="en-US" smtClean="0"/>
              <a:t>—</a:t>
            </a:r>
            <a:r>
              <a:rPr lang="en-US" i="1" smtClean="0"/>
              <a:t>problem solving activities</a:t>
            </a:r>
          </a:p>
          <a:p>
            <a:pPr>
              <a:spcBef>
                <a:spcPct val="0"/>
              </a:spcBef>
            </a:pPr>
            <a:endParaRPr lang="en-US" b="1" smtClean="0"/>
          </a:p>
          <a:p>
            <a:pPr>
              <a:spcBef>
                <a:spcPct val="0"/>
              </a:spcBef>
            </a:pPr>
            <a:r>
              <a:rPr lang="en-US" b="1" smtClean="0"/>
              <a:t>Active Experimentation </a:t>
            </a:r>
            <a:r>
              <a:rPr lang="en-US" smtClean="0"/>
              <a:t>— (concerned primarily with influencing people and changing situations) Close to concrete </a:t>
            </a:r>
            <a:r>
              <a:rPr lang="en-US" i="1" smtClean="0"/>
              <a:t>experience—trial and error, learn by doing.</a:t>
            </a:r>
          </a:p>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D654CC-CD7D-40D7-A56E-FF0804C427EE}" type="slidenum">
              <a:rPr lang="en-US"/>
              <a:pPr fontAlgn="base">
                <a:spcBef>
                  <a:spcPct val="0"/>
                </a:spcBef>
                <a:spcAft>
                  <a:spcPct val="0"/>
                </a:spcAft>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04E070-A7D2-4B8E-9F78-EE10DCDB86AF}" type="slidenum">
              <a:rPr lang="en-US"/>
              <a:pPr fontAlgn="base">
                <a:spcBef>
                  <a:spcPct val="0"/>
                </a:spcBef>
                <a:spcAft>
                  <a:spcPct val="0"/>
                </a:spcAft>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Page 81</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067771-3745-4C69-A2CD-A59C75240CF5}" type="slidenum">
              <a:rPr lang="en-US"/>
              <a:pPr fontAlgn="base">
                <a:spcBef>
                  <a:spcPct val="0"/>
                </a:spcBef>
                <a:spcAft>
                  <a:spcPct val="0"/>
                </a:spcAft>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Page 81-82</a:t>
            </a:r>
          </a:p>
          <a:p>
            <a:pPr>
              <a:spcBef>
                <a:spcPct val="0"/>
              </a:spcBef>
              <a:buFontTx/>
              <a:buChar char="•"/>
            </a:pPr>
            <a:r>
              <a:rPr lang="en-US" smtClean="0"/>
              <a:t>Career plans—students with definite career plans are more likely to learn than persons who are undecided about future directions.</a:t>
            </a:r>
          </a:p>
          <a:p>
            <a:pPr>
              <a:spcBef>
                <a:spcPct val="0"/>
              </a:spcBef>
            </a:pPr>
            <a:endParaRPr lang="en-US" smtClean="0"/>
          </a:p>
          <a:p>
            <a:pPr>
              <a:spcBef>
                <a:spcPct val="0"/>
              </a:spcBef>
              <a:buFontTx/>
              <a:buChar char="•"/>
            </a:pPr>
            <a:r>
              <a:rPr lang="en-US" smtClean="0"/>
              <a:t>Realistic training preview—learners who have unrealistic expectations about themselves (e.g. effort required of them) or the program, may not benefit from the program.</a:t>
            </a:r>
          </a:p>
          <a:p>
            <a:pPr>
              <a:spcBef>
                <a:spcPct val="0"/>
              </a:spcBef>
              <a:buFontTx/>
              <a:buChar char="•"/>
            </a:pPr>
            <a:endParaRPr lang="en-US" smtClean="0"/>
          </a:p>
          <a:p>
            <a:pPr>
              <a:spcBef>
                <a:spcPct val="0"/>
              </a:spcBef>
              <a:buFontTx/>
              <a:buChar char="•"/>
            </a:pPr>
            <a:r>
              <a:rPr lang="en-US" smtClean="0"/>
              <a:t>High expectations for learning—self efficacy</a:t>
            </a:r>
          </a:p>
          <a:p>
            <a:pPr>
              <a:spcBef>
                <a:spcPct val="0"/>
              </a:spcBef>
            </a:pPr>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1B2302-5F84-473F-A92B-E87713520320}" type="slidenum">
              <a:rPr lang="en-US"/>
              <a:pPr fontAlgn="base">
                <a:spcBef>
                  <a:spcPct val="0"/>
                </a:spcBef>
                <a:spcAft>
                  <a:spcPct val="0"/>
                </a:spcAft>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32500" lnSpcReduction="20000"/>
          </a:bodyPr>
          <a:lstStyle/>
          <a:p>
            <a:pPr lvl="1" fontAlgn="auto">
              <a:spcBef>
                <a:spcPts val="0"/>
              </a:spcBef>
              <a:spcAft>
                <a:spcPts val="0"/>
              </a:spcAft>
              <a:defRPr/>
            </a:pPr>
            <a:r>
              <a:rPr lang="en-US" sz="4200" dirty="0" smtClean="0"/>
              <a:t>Page 81-84</a:t>
            </a:r>
          </a:p>
          <a:p>
            <a:pPr lvl="1" fontAlgn="auto">
              <a:spcBef>
                <a:spcPts val="0"/>
              </a:spcBef>
              <a:spcAft>
                <a:spcPts val="0"/>
              </a:spcAft>
              <a:defRPr/>
            </a:pPr>
            <a:r>
              <a:rPr lang="en-US" sz="4200" b="1" dirty="0" smtClean="0"/>
              <a:t>Feedback</a:t>
            </a:r>
            <a:r>
              <a:rPr lang="en-US" sz="4200" dirty="0" smtClean="0"/>
              <a:t>—whether positive or negative is necessary to maintain motivation for continued learning</a:t>
            </a:r>
          </a:p>
          <a:p>
            <a:pPr lvl="1" fontAlgn="auto">
              <a:spcBef>
                <a:spcPts val="0"/>
              </a:spcBef>
              <a:spcAft>
                <a:spcPts val="0"/>
              </a:spcAft>
              <a:defRPr/>
            </a:pPr>
            <a:r>
              <a:rPr lang="en-US" sz="4200" b="1" dirty="0" smtClean="0"/>
              <a:t>Reinforcement (operant conditioning)</a:t>
            </a:r>
            <a:r>
              <a:rPr lang="en-US" sz="4200" dirty="0" smtClean="0"/>
              <a:t>—Why is intermittent reinforcement sometimes more effective than Continuous reinforcement? Learners do not know when or how they will be tested or observed and thus are more vigilant at all times.</a:t>
            </a:r>
          </a:p>
          <a:p>
            <a:pPr lvl="2" fontAlgn="auto">
              <a:spcBef>
                <a:spcPts val="0"/>
              </a:spcBef>
              <a:spcAft>
                <a:spcPts val="0"/>
              </a:spcAft>
              <a:defRPr/>
            </a:pPr>
            <a:r>
              <a:rPr lang="en-US" sz="4200" dirty="0" smtClean="0"/>
              <a:t>Continuous Reinforcement</a:t>
            </a:r>
          </a:p>
          <a:p>
            <a:pPr lvl="2" fontAlgn="auto">
              <a:spcBef>
                <a:spcPts val="0"/>
              </a:spcBef>
              <a:spcAft>
                <a:spcPts val="0"/>
              </a:spcAft>
              <a:defRPr/>
            </a:pPr>
            <a:r>
              <a:rPr lang="en-US" sz="4200" dirty="0" smtClean="0"/>
              <a:t>Intermittent Reinforcement</a:t>
            </a:r>
          </a:p>
          <a:p>
            <a:pPr lvl="1" fontAlgn="auto">
              <a:spcBef>
                <a:spcPts val="0"/>
              </a:spcBef>
              <a:spcAft>
                <a:spcPts val="0"/>
              </a:spcAft>
              <a:defRPr/>
            </a:pPr>
            <a:r>
              <a:rPr lang="en-US" sz="4200" b="1" dirty="0" smtClean="0"/>
              <a:t>Practice</a:t>
            </a:r>
          </a:p>
          <a:p>
            <a:pPr lvl="2" fontAlgn="auto">
              <a:spcBef>
                <a:spcPts val="0"/>
              </a:spcBef>
              <a:spcAft>
                <a:spcPts val="0"/>
              </a:spcAft>
              <a:defRPr/>
            </a:pPr>
            <a:r>
              <a:rPr lang="en-US" sz="4200" dirty="0" smtClean="0"/>
              <a:t>When would you encourage whole versus part learning? (mail sorting vs. computer skills)</a:t>
            </a:r>
          </a:p>
          <a:p>
            <a:pPr lvl="2" fontAlgn="auto">
              <a:spcBef>
                <a:spcPts val="0"/>
              </a:spcBef>
              <a:spcAft>
                <a:spcPts val="0"/>
              </a:spcAft>
              <a:defRPr/>
            </a:pPr>
            <a:r>
              <a:rPr lang="en-US" sz="4200" dirty="0" smtClean="0"/>
              <a:t>When is massed practice appropriate? When is spaced practice more appropriate? Massed—simple tasks; spaced—more difficult tasks.</a:t>
            </a:r>
          </a:p>
          <a:p>
            <a:pPr lvl="2" fontAlgn="auto">
              <a:spcBef>
                <a:spcPts val="0"/>
              </a:spcBef>
              <a:spcAft>
                <a:spcPts val="0"/>
              </a:spcAft>
              <a:defRPr/>
            </a:pPr>
            <a:r>
              <a:rPr lang="en-US" sz="4200" dirty="0" smtClean="0"/>
              <a:t>How do you know when you have </a:t>
            </a:r>
            <a:r>
              <a:rPr lang="en-US" sz="4200" dirty="0" err="1" smtClean="0"/>
              <a:t>overlearned</a:t>
            </a:r>
            <a:r>
              <a:rPr lang="en-US" sz="4200" dirty="0" smtClean="0"/>
              <a:t> something?</a:t>
            </a:r>
          </a:p>
          <a:p>
            <a:pPr lvl="1" fontAlgn="auto">
              <a:spcBef>
                <a:spcPts val="0"/>
              </a:spcBef>
              <a:spcAft>
                <a:spcPts val="0"/>
              </a:spcAft>
              <a:defRPr/>
            </a:pPr>
            <a:r>
              <a:rPr lang="en-US" sz="4200" b="1" dirty="0" smtClean="0"/>
              <a:t>Transfer of Learning</a:t>
            </a:r>
            <a:r>
              <a:rPr lang="en-US" sz="4200" dirty="0" smtClean="0"/>
              <a:t>—The entire purpose of learning is to change behaviors. Can the employee apply the newly learned skill or knowledge and can it be transferred to other situations?</a:t>
            </a:r>
          </a:p>
          <a:p>
            <a:pPr lvl="1" fontAlgn="auto">
              <a:spcBef>
                <a:spcPts val="0"/>
              </a:spcBef>
              <a:spcAft>
                <a:spcPts val="0"/>
              </a:spcAft>
              <a:defRPr/>
            </a:pPr>
            <a:r>
              <a:rPr lang="en-US" sz="4200" b="1" dirty="0" smtClean="0"/>
              <a:t>Relevance of Material</a:t>
            </a:r>
          </a:p>
          <a:p>
            <a:pPr lvl="1" fontAlgn="auto">
              <a:spcBef>
                <a:spcPts val="0"/>
              </a:spcBef>
              <a:spcAft>
                <a:spcPts val="0"/>
              </a:spcAft>
              <a:defRPr/>
            </a:pPr>
            <a:r>
              <a:rPr lang="en-US" sz="4200" b="1" dirty="0" smtClean="0"/>
              <a:t>Conditions for </a:t>
            </a:r>
            <a:r>
              <a:rPr lang="en-US" sz="4200" dirty="0" smtClean="0"/>
              <a:t>Learning—Environment factors enhance, neutralize or negate the positive effects and benefits of otherwise well-planned and well-implemented learning experiences.</a:t>
            </a:r>
          </a:p>
          <a:p>
            <a:pPr lvl="2" fontAlgn="auto">
              <a:spcBef>
                <a:spcPts val="0"/>
              </a:spcBef>
              <a:spcAft>
                <a:spcPts val="0"/>
              </a:spcAft>
              <a:defRPr/>
            </a:pPr>
            <a:endParaRPr lang="en-US" dirty="0" smtClean="0"/>
          </a:p>
          <a:p>
            <a:pPr fontAlgn="auto">
              <a:spcBef>
                <a:spcPts val="0"/>
              </a:spcBef>
              <a:spcAft>
                <a:spcPts val="0"/>
              </a:spcAft>
              <a:defRPr/>
            </a:pPr>
            <a:endParaRPr lang="en-US" dirty="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937C09-C4DC-4189-A1C6-C89A014BF34E}" type="slidenum">
              <a:rPr lang="en-US"/>
              <a:pPr fontAlgn="base">
                <a:spcBef>
                  <a:spcPct val="0"/>
                </a:spcBef>
                <a:spcAft>
                  <a:spcPct val="0"/>
                </a:spcAft>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Page 87-89</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2B6FA9-A98C-4D68-BBF5-3A14B72AAA76}" type="slidenum">
              <a:rPr lang="en-US"/>
              <a:pPr fontAlgn="base">
                <a:spcBef>
                  <a:spcPct val="0"/>
                </a:spcBef>
                <a:spcAft>
                  <a:spcPct val="0"/>
                </a:spcAft>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Page 89</a:t>
            </a:r>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32F195-4810-48F5-BC78-C2A99361B208}" type="slidenum">
              <a:rPr lang="en-US"/>
              <a:pPr fontAlgn="base">
                <a:spcBef>
                  <a:spcPct val="0"/>
                </a:spcBef>
                <a:spcAft>
                  <a:spcPct val="0"/>
                </a:spcAft>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Page 78-79</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E60426-DBE9-431B-83AF-9D088D4A11C3}"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spcBef>
                <a:spcPct val="0"/>
              </a:spcBef>
            </a:pPr>
            <a:r>
              <a:rPr lang="en-US" smtClean="0"/>
              <a:t>To help managers understand and appreciate their individual strengths, weaknesses, interests and core values. (pg. 91)</a:t>
            </a:r>
          </a:p>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42C902-4904-4A4F-897B-4B74B8F1FE3C}" type="slidenum">
              <a:rPr lang="en-US"/>
              <a:pPr fontAlgn="base">
                <a:spcBef>
                  <a:spcPct val="0"/>
                </a:spcBef>
                <a:spcAft>
                  <a:spcPct val="0"/>
                </a:spcAft>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What are the potential personal and organizational benefits of training?</a:t>
            </a:r>
          </a:p>
          <a:p>
            <a:pPr>
              <a:spcBef>
                <a:spcPct val="0"/>
              </a:spcBef>
              <a:buFontTx/>
              <a:buChar char="•"/>
            </a:pPr>
            <a:endParaRPr lang="en-US" smtClean="0"/>
          </a:p>
          <a:p>
            <a:pPr>
              <a:spcBef>
                <a:spcPct val="0"/>
              </a:spcBef>
              <a:buFontTx/>
              <a:buChar char="•"/>
            </a:pPr>
            <a:r>
              <a:rPr lang="en-US" smtClean="0"/>
              <a:t>What is the first step in designing a training program? Assessment of training needs.</a:t>
            </a:r>
          </a:p>
          <a:p>
            <a:pPr>
              <a:spcBef>
                <a:spcPct val="0"/>
              </a:spcBef>
              <a:buFontTx/>
              <a:buChar char="•"/>
            </a:pPr>
            <a:endParaRPr lang="en-US" smtClean="0"/>
          </a:p>
          <a:p>
            <a:pPr>
              <a:spcBef>
                <a:spcPct val="0"/>
              </a:spcBef>
              <a:buFontTx/>
              <a:buChar char="•"/>
            </a:pPr>
            <a:r>
              <a:rPr lang="en-US" smtClean="0"/>
              <a:t>What would you include in a comprehensive needs assessment? (pg. 96)</a:t>
            </a:r>
          </a:p>
          <a:p>
            <a:pPr lvl="1">
              <a:spcBef>
                <a:spcPct val="0"/>
              </a:spcBef>
              <a:buFontTx/>
              <a:buChar char="•"/>
            </a:pPr>
            <a:r>
              <a:rPr lang="en-US" smtClean="0"/>
              <a:t>Needs analysis</a:t>
            </a:r>
          </a:p>
          <a:p>
            <a:pPr lvl="1">
              <a:spcBef>
                <a:spcPct val="0"/>
              </a:spcBef>
              <a:buFontTx/>
              <a:buChar char="•"/>
            </a:pPr>
            <a:r>
              <a:rPr lang="en-US" smtClean="0"/>
              <a:t>Study of present and future job needs</a:t>
            </a:r>
          </a:p>
          <a:p>
            <a:pPr lvl="1">
              <a:spcBef>
                <a:spcPct val="0"/>
              </a:spcBef>
              <a:buFontTx/>
              <a:buChar char="•"/>
            </a:pPr>
            <a:r>
              <a:rPr lang="en-US" smtClean="0"/>
              <a:t>Job analysis</a:t>
            </a:r>
          </a:p>
          <a:p>
            <a:pPr lvl="1">
              <a:spcBef>
                <a:spcPct val="0"/>
              </a:spcBef>
              <a:buFontTx/>
              <a:buChar char="•"/>
            </a:pPr>
            <a:r>
              <a:rPr lang="en-US" smtClean="0"/>
              <a:t>Employee needs analysis</a:t>
            </a:r>
          </a:p>
          <a:p>
            <a:pPr lvl="1">
              <a:spcBef>
                <a:spcPct val="0"/>
              </a:spcBef>
              <a:buFontTx/>
              <a:buChar char="•"/>
            </a:pPr>
            <a:r>
              <a:rPr lang="en-US" smtClean="0"/>
              <a:t>Self-assessment of training needs</a:t>
            </a:r>
          </a:p>
          <a:p>
            <a:pPr lvl="1">
              <a:spcBef>
                <a:spcPct val="0"/>
              </a:spcBef>
              <a:buFontTx/>
              <a:buChar char="•"/>
            </a:pPr>
            <a:r>
              <a:rPr lang="en-US" smtClean="0"/>
              <a:t>Task-person analysis</a:t>
            </a:r>
          </a:p>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C1517B-ACAA-4595-8703-7B728E340749}" type="slidenum">
              <a:rPr lang="en-US"/>
              <a:pPr fontAlgn="base">
                <a:spcBef>
                  <a:spcPct val="0"/>
                </a:spcBef>
                <a:spcAft>
                  <a:spcPct val="0"/>
                </a:spcAft>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Pg. 97</a:t>
            </a:r>
          </a:p>
          <a:p>
            <a:pPr>
              <a:spcBef>
                <a:spcPct val="0"/>
              </a:spcBef>
              <a:buFontTx/>
              <a:buChar char="•"/>
            </a:pPr>
            <a:r>
              <a:rPr lang="en-US" smtClean="0"/>
              <a:t>Technical skills—technology and equipment; new revised work methods</a:t>
            </a:r>
          </a:p>
          <a:p>
            <a:pPr>
              <a:spcBef>
                <a:spcPct val="0"/>
              </a:spcBef>
              <a:buFontTx/>
              <a:buChar char="•"/>
            </a:pPr>
            <a:r>
              <a:rPr lang="en-US" smtClean="0"/>
              <a:t>Interpersonal skills—active listening; written and oral communication techniques; conflict resolution skills</a:t>
            </a:r>
          </a:p>
          <a:p>
            <a:pPr>
              <a:spcBef>
                <a:spcPct val="0"/>
              </a:spcBef>
              <a:buFontTx/>
              <a:buChar char="•"/>
            </a:pPr>
            <a:r>
              <a:rPr lang="en-US" smtClean="0"/>
              <a:t>Problem-solving skills—decision making; brainstorming; evaluation of problems; problem solving workshops</a:t>
            </a:r>
          </a:p>
          <a:p>
            <a:pPr>
              <a:spcBef>
                <a:spcPct val="0"/>
              </a:spcBef>
              <a:buFontTx/>
              <a:buChar char="•"/>
            </a:pPr>
            <a:r>
              <a:rPr lang="en-US" smtClean="0"/>
              <a:t>Basic literacy skills—reading; writing; math; listening; public speaking</a:t>
            </a: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9073E6-39E6-45AB-B041-255405455DCF}" type="slidenum">
              <a:rPr lang="en-US"/>
              <a:pPr fontAlgn="base">
                <a:spcBef>
                  <a:spcPct val="0"/>
                </a:spcBef>
                <a:spcAft>
                  <a:spcPct val="0"/>
                </a:spcAft>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Pages 98-103</a:t>
            </a:r>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A85D09-6AEF-4DC7-A3A8-C36E09A44EE2}" type="slidenum">
              <a:rPr lang="en-US"/>
              <a:pPr fontAlgn="base">
                <a:spcBef>
                  <a:spcPct val="0"/>
                </a:spcBef>
                <a:spcAft>
                  <a:spcPct val="0"/>
                </a:spcAft>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Page 104</a:t>
            </a:r>
          </a:p>
          <a:p>
            <a:pPr>
              <a:spcBef>
                <a:spcPct val="0"/>
              </a:spcBef>
              <a:buFontTx/>
              <a:buChar char="•"/>
            </a:pPr>
            <a:r>
              <a:rPr lang="en-US" b="1" smtClean="0"/>
              <a:t>Reaction</a:t>
            </a:r>
            <a:r>
              <a:rPr lang="en-US" smtClean="0"/>
              <a:t>—reaction to (feelings about) training program)</a:t>
            </a:r>
          </a:p>
          <a:p>
            <a:pPr>
              <a:spcBef>
                <a:spcPct val="0"/>
              </a:spcBef>
              <a:buFontTx/>
              <a:buChar char="•"/>
            </a:pPr>
            <a:r>
              <a:rPr lang="en-US" b="1" smtClean="0"/>
              <a:t>Learning</a:t>
            </a:r>
            <a:r>
              <a:rPr lang="en-US" smtClean="0"/>
              <a:t>—The extent to which the content was learned</a:t>
            </a:r>
          </a:p>
          <a:p>
            <a:pPr>
              <a:spcBef>
                <a:spcPct val="0"/>
              </a:spcBef>
              <a:buFontTx/>
              <a:buChar char="•"/>
            </a:pPr>
            <a:r>
              <a:rPr lang="en-US" b="1" smtClean="0"/>
              <a:t>Behavio</a:t>
            </a:r>
            <a:r>
              <a:rPr lang="en-US" smtClean="0"/>
              <a:t>r—Changes in work performance and attitudes after completion of the program</a:t>
            </a:r>
          </a:p>
          <a:p>
            <a:pPr>
              <a:spcBef>
                <a:spcPct val="0"/>
              </a:spcBef>
              <a:buFontTx/>
              <a:buChar char="•"/>
            </a:pPr>
            <a:r>
              <a:rPr lang="en-US" b="1" smtClean="0"/>
              <a:t>Results</a:t>
            </a:r>
            <a:r>
              <a:rPr lang="en-US" smtClean="0"/>
              <a:t>—a determination of the improvement of the person, unit, work group(s), and the organization as a whole</a:t>
            </a:r>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CA8DE7-1A2B-488D-845F-45F6E4B60C4D}" type="slidenum">
              <a:rPr lang="en-US"/>
              <a:pPr fontAlgn="base">
                <a:spcBef>
                  <a:spcPct val="0"/>
                </a:spcBef>
                <a:spcAft>
                  <a:spcPct val="0"/>
                </a:spcAft>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0E59C8-505E-4278-96DF-C62F053F4064}" type="slidenum">
              <a:rPr lang="en-US"/>
              <a:pPr fontAlgn="base">
                <a:spcBef>
                  <a:spcPct val="0"/>
                </a:spcBef>
                <a:spcAft>
                  <a:spcPct val="0"/>
                </a:spcAft>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02B846-4A48-4C43-8E85-93A0F0072D90}" type="slidenum">
              <a:rPr lang="en-US"/>
              <a:pPr fontAlgn="base">
                <a:spcBef>
                  <a:spcPct val="0"/>
                </a:spcBef>
                <a:spcAft>
                  <a:spcPct val="0"/>
                </a:spcAft>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Page 78</a:t>
            </a:r>
          </a:p>
          <a:p>
            <a:pPr>
              <a:spcBef>
                <a:spcPct val="0"/>
              </a:spcBef>
            </a:pPr>
            <a:endParaRPr lang="en-US" smtClean="0"/>
          </a:p>
          <a:p>
            <a:pPr>
              <a:spcBef>
                <a:spcPct val="0"/>
              </a:spcBef>
            </a:pPr>
            <a:r>
              <a:rPr lang="en-US" smtClean="0"/>
              <a:t>What are the five learning outcomes included in the theory?</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16E0D0-CBA0-4948-A0DB-154F84CB1BEC}"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Page 78</a:t>
            </a:r>
          </a:p>
          <a:p>
            <a:pPr>
              <a:spcBef>
                <a:spcPct val="0"/>
              </a:spcBef>
            </a:pPr>
            <a:endParaRPr lang="en-US" smtClean="0"/>
          </a:p>
          <a:p>
            <a:pPr>
              <a:spcBef>
                <a:spcPct val="0"/>
              </a:spcBef>
            </a:pPr>
            <a:r>
              <a:rPr lang="en-US" smtClean="0"/>
              <a:t>Note—As you study for this exam, challenge yourself to study the material at the evaluation level. The deeper you know, understand and can apply and evaluate the information, the more likely it is that you will be able to successfully answer questions on the exam.</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56AD78-9687-4608-874B-619B178E7760}"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E95749-8FDE-4375-9FFE-F0ACF26EE88C}"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5CA273-B610-429C-A369-1215621803E7}"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23B8EA-8C64-4179-8845-D2B4DE76DAD2}"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Page 79</a:t>
            </a:r>
          </a:p>
          <a:p>
            <a:pPr>
              <a:spcBef>
                <a:spcPct val="0"/>
              </a:spcBef>
            </a:pPr>
            <a:endParaRPr lang="en-US" b="1" smtClean="0"/>
          </a:p>
          <a:p>
            <a:pPr>
              <a:spcBef>
                <a:spcPct val="0"/>
              </a:spcBef>
            </a:pPr>
            <a:r>
              <a:rPr lang="en-US" b="1" smtClean="0"/>
              <a:t>Classical Conditioning—</a:t>
            </a:r>
            <a:r>
              <a:rPr lang="en-US" smtClean="0"/>
              <a:t>Stimulus</a:t>
            </a:r>
            <a:r>
              <a:rPr lang="en-US" smtClean="0">
                <a:sym typeface="Wingdings" pitchFamily="2" charset="2"/>
              </a:rPr>
              <a:t></a:t>
            </a:r>
            <a:r>
              <a:rPr lang="en-US" smtClean="0"/>
              <a:t>Response, e.g. Pavlov’s dog. </a:t>
            </a:r>
          </a:p>
          <a:p>
            <a:pPr lvl="1">
              <a:spcBef>
                <a:spcPct val="0"/>
              </a:spcBef>
            </a:pPr>
            <a:r>
              <a:rPr lang="en-US" smtClean="0"/>
              <a:t>Classical conditioning refers to the learning that has occurred when a living organism responds to a stimulus that would normally not produce such a response. Learning a conditioned response involves acquiring an association between a conditioned stimulus and an unconditioned stimulus.</a:t>
            </a:r>
          </a:p>
          <a:p>
            <a:pPr>
              <a:spcBef>
                <a:spcPct val="0"/>
              </a:spcBef>
            </a:pPr>
            <a:endParaRPr lang="en-US" smtClean="0"/>
          </a:p>
          <a:p>
            <a:pPr>
              <a:spcBef>
                <a:spcPct val="0"/>
              </a:spcBef>
            </a:pPr>
            <a:r>
              <a:rPr lang="en-US" smtClean="0"/>
              <a:t>“Howdy”</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50483F-5591-4E4E-820E-01D90A74A73F}"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premise of operant conditioning is that behavior results from its consequences. Also known as the law of effect. </a:t>
            </a:r>
          </a:p>
          <a:p>
            <a:pPr>
              <a:spcBef>
                <a:spcPct val="0"/>
              </a:spcBef>
            </a:pPr>
            <a:endParaRPr lang="en-US" b="1" smtClean="0"/>
          </a:p>
          <a:p>
            <a:pPr>
              <a:spcBef>
                <a:spcPct val="0"/>
              </a:spcBef>
            </a:pPr>
            <a:r>
              <a:rPr lang="en-US" b="1" smtClean="0"/>
              <a:t>Operant Conditioning (Reinforcement)—Law of effect</a:t>
            </a:r>
            <a:r>
              <a:rPr lang="en-US" smtClean="0"/>
              <a:t>—Behaviors that are rewarded tend to be repeated, while behaviors that are not reinforced tend to cease.</a:t>
            </a:r>
          </a:p>
          <a:p>
            <a:pPr>
              <a:spcBef>
                <a:spcPct val="0"/>
              </a:spcBef>
            </a:pPr>
            <a:r>
              <a:rPr lang="en-US" smtClean="0"/>
              <a:t> </a:t>
            </a:r>
          </a:p>
          <a:p>
            <a:pPr>
              <a:spcBef>
                <a:spcPct val="0"/>
              </a:spcBef>
            </a:pPr>
            <a:r>
              <a:rPr lang="en-US" smtClean="0"/>
              <a:t>What happens if a supervisor only rewards good behavior when he/she has time or only does it for certain employees? What is this result referred to? </a:t>
            </a:r>
            <a:r>
              <a:rPr lang="en-US" b="1" smtClean="0"/>
              <a:t>Law of contingent reinforcement.</a:t>
            </a:r>
            <a:endParaRPr lang="en-US" smtClean="0"/>
          </a:p>
          <a:p>
            <a:pPr>
              <a:spcBef>
                <a:spcPct val="0"/>
              </a:spcBef>
            </a:pPr>
            <a:r>
              <a:rPr lang="en-US" smtClean="0"/>
              <a:t>Also know</a:t>
            </a:r>
            <a:r>
              <a:rPr lang="en-US" b="1" smtClean="0"/>
              <a:t> Law of immediate reinforcement—</a:t>
            </a:r>
            <a:r>
              <a:rPr lang="en-US" smtClean="0"/>
              <a:t>reward must be given as soon as possible after desired behavior occurs to have maximum value.</a:t>
            </a:r>
          </a:p>
          <a:p>
            <a:pPr>
              <a:spcBef>
                <a:spcPct val="0"/>
              </a:spcBef>
            </a:pPr>
            <a:endParaRPr lang="en-US" smtClean="0"/>
          </a:p>
          <a:p>
            <a:pPr>
              <a:spcBef>
                <a:spcPct val="0"/>
              </a:spcBef>
            </a:pPr>
            <a:r>
              <a:rPr lang="en-US" smtClean="0"/>
              <a:t>What is one key word you can associate with Operant Conditioning?  Control.</a:t>
            </a:r>
          </a:p>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86203E-0E11-4F4D-AB33-B8B66081D08C}"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33B821A-4CBF-4DA4-964D-63DAFE9BF500}" type="datetimeFigureOut">
              <a:rPr lang="en-US"/>
              <a:pPr>
                <a:defRPr/>
              </a:pPr>
              <a:t>9/10/2009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DF0B8B-5210-467B-BCF6-C757DB683E5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E4B78-09D9-48A9-97E7-5A95F3D398E8}" type="datetimeFigureOut">
              <a:rPr lang="en-US"/>
              <a:pPr>
                <a:defRPr/>
              </a:pPr>
              <a:t>9/10/2009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790B5D-358B-4D63-BDA9-4FE3D4562C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F1DC64-EC2F-43CA-9F05-7C040FC548B4}" type="datetimeFigureOut">
              <a:rPr lang="en-US"/>
              <a:pPr>
                <a:defRPr/>
              </a:pPr>
              <a:t>9/10/2009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4229AF-0D4D-4B48-9721-96C518B8D8B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B8A4EF-5E59-4BF8-A598-FAB8F49C0BB8}" type="datetimeFigureOut">
              <a:rPr lang="en-US"/>
              <a:pPr>
                <a:defRPr/>
              </a:pPr>
              <a:t>9/10/2009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B1B106-746A-40E0-A017-CFA7868BB6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A175F6-1F49-4A24-89AF-F205513A027E}" type="datetimeFigureOut">
              <a:rPr lang="en-US"/>
              <a:pPr>
                <a:defRPr/>
              </a:pPr>
              <a:t>9/10/2009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5A1079-BA98-4F53-BF67-830F056B6A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C5BD56E-AD9E-46F9-8E45-5DC67752F1B8}" type="datetimeFigureOut">
              <a:rPr lang="en-US"/>
              <a:pPr>
                <a:defRPr/>
              </a:pPr>
              <a:t>9/10/2009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862BCF-D904-49CD-9AB5-47923791930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6F604DC-7EE3-436A-9D30-AE6AF2F3498F}" type="datetimeFigureOut">
              <a:rPr lang="en-US"/>
              <a:pPr>
                <a:defRPr/>
              </a:pPr>
              <a:t>9/10/2009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D7FC52-B4BE-4E05-B2D4-9E51CED8F23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30314BB-9022-446A-9A4C-73E560FBECD2}" type="datetimeFigureOut">
              <a:rPr lang="en-US"/>
              <a:pPr>
                <a:defRPr/>
              </a:pPr>
              <a:t>9/10/2009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BAEC5-4658-426F-9161-28B6EB5D2C4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674C1E-215A-4C55-98A9-18136814D2D6}" type="datetimeFigureOut">
              <a:rPr lang="en-US"/>
              <a:pPr>
                <a:defRPr/>
              </a:pPr>
              <a:t>9/10/2009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5222A4-1F16-4F47-9851-739E241478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A62091-F359-48C3-A3E1-D392E040A367}" type="datetimeFigureOut">
              <a:rPr lang="en-US"/>
              <a:pPr>
                <a:defRPr/>
              </a:pPr>
              <a:t>9/10/2009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A9A744-5206-40BC-B26F-70AB525A25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DF476D-1FCC-4932-96D5-E639900D8EFB}" type="datetimeFigureOut">
              <a:rPr lang="en-US"/>
              <a:pPr>
                <a:defRPr/>
              </a:pPr>
              <a:t>9/10/2009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EB3EBA-058D-4BC1-82DE-3D11A1B5B18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02ED7D6-CA5A-41D4-9DFE-BDB52320D392}" type="datetimeFigureOut">
              <a:rPr lang="en-US"/>
              <a:pPr>
                <a:defRPr/>
              </a:pPr>
              <a:t>9/10/2009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47177CA-7329-4E4B-AFBF-9482C56859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en/2/2c/07learningcurve.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B.F._Skinner_at_Harvard_circa_1950.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3962400" cy="5791200"/>
          </a:xfrm>
        </p:spPr>
        <p:txBody>
          <a:bodyPr rtlCol="0">
            <a:normAutofit fontScale="90000"/>
          </a:bodyPr>
          <a:lstStyle/>
          <a:p>
            <a:pPr fontAlgn="auto">
              <a:spcAft>
                <a:spcPts val="0"/>
              </a:spcAft>
              <a:defRPr/>
            </a:pPr>
            <a:r>
              <a:rPr lang="en-US" sz="6000" b="1" dirty="0" smtClean="0"/>
              <a:t>Mentoring </a:t>
            </a:r>
            <a:br>
              <a:rPr lang="en-US" sz="6000" b="1" dirty="0" smtClean="0"/>
            </a:br>
            <a:r>
              <a:rPr lang="en-US" sz="6000" b="1" dirty="0" smtClean="0"/>
              <a:t>and </a:t>
            </a:r>
            <a:br>
              <a:rPr lang="en-US" sz="6000" b="1" dirty="0" smtClean="0"/>
            </a:br>
            <a:r>
              <a:rPr lang="en-US" sz="6000" b="1" dirty="0" smtClean="0"/>
              <a:t>Training</a:t>
            </a:r>
            <a:br>
              <a:rPr lang="en-US" sz="6000" b="1" dirty="0" smtClean="0"/>
            </a:br>
            <a:r>
              <a:rPr lang="en-US" sz="6000" b="1" dirty="0"/>
              <a:t/>
            </a:r>
            <a:br>
              <a:rPr lang="en-US" sz="6000" b="1" dirty="0"/>
            </a:br>
            <a:r>
              <a:rPr lang="en-US" sz="6000" b="1" dirty="0" smtClean="0"/>
              <a:t/>
            </a:r>
            <a:br>
              <a:rPr lang="en-US" sz="6000" b="1" dirty="0" smtClean="0"/>
            </a:br>
            <a:r>
              <a:rPr lang="en-US" sz="6000" b="1" dirty="0" smtClean="0"/>
              <a:t/>
            </a:r>
            <a:br>
              <a:rPr lang="en-US" sz="6000" b="1" dirty="0" smtClean="0"/>
            </a:br>
            <a:r>
              <a:rPr lang="en-US" sz="5300" b="1" dirty="0" smtClean="0"/>
              <a:t>Chapter 4</a:t>
            </a:r>
            <a:r>
              <a:rPr lang="en-US" sz="6000" b="1" dirty="0" smtClean="0"/>
              <a:t/>
            </a:r>
            <a:br>
              <a:rPr lang="en-US" sz="6000" b="1" dirty="0" smtClean="0"/>
            </a:br>
            <a:endParaRPr lang="en-US" sz="6000" b="1" dirty="0"/>
          </a:p>
        </p:txBody>
      </p:sp>
      <p:pic>
        <p:nvPicPr>
          <p:cNvPr id="15362" name="Picture 4" descr="C:\Documents and Settings\csandoval\Local Settings\Temp\Temporary Internet Files\Content.IE5\P23ZYE5A\MPj04276580000[1].jpg"/>
          <p:cNvPicPr>
            <a:picLocks noChangeAspect="1" noChangeArrowheads="1"/>
          </p:cNvPicPr>
          <p:nvPr/>
        </p:nvPicPr>
        <p:blipFill>
          <a:blip r:embed="rId3"/>
          <a:srcRect r="22836"/>
          <a:stretch>
            <a:fillRect/>
          </a:stretch>
        </p:blipFill>
        <p:spPr bwMode="auto">
          <a:xfrm>
            <a:off x="4495800" y="762000"/>
            <a:ext cx="4105275"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Cognitive Learning</a:t>
            </a:r>
          </a:p>
        </p:txBody>
      </p:sp>
      <p:sp>
        <p:nvSpPr>
          <p:cNvPr id="3" name="Content Placeholder 2"/>
          <p:cNvSpPr>
            <a:spLocks noGrp="1"/>
          </p:cNvSpPr>
          <p:nvPr>
            <p:ph idx="1"/>
          </p:nvPr>
        </p:nvSpPr>
        <p:spPr>
          <a:xfrm>
            <a:off x="457200" y="1600200"/>
            <a:ext cx="5562600" cy="4525963"/>
          </a:xfrm>
        </p:spPr>
        <p:txBody>
          <a:bodyPr rtlCol="0">
            <a:normAutofit lnSpcReduction="10000"/>
          </a:bodyPr>
          <a:lstStyle/>
          <a:p>
            <a:pPr marL="0" indent="0" algn="ctr" fontAlgn="auto">
              <a:spcAft>
                <a:spcPts val="0"/>
              </a:spcAft>
              <a:buFont typeface="Arial" pitchFamily="34" charset="0"/>
              <a:buNone/>
              <a:defRPr/>
            </a:pPr>
            <a:r>
              <a:rPr lang="en-US" dirty="0" err="1" smtClean="0"/>
              <a:t>Cognitive</a:t>
            </a:r>
            <a:r>
              <a:rPr lang="en-US" dirty="0" err="1" smtClean="0">
                <a:sym typeface="Wingdings"/>
              </a:rPr>
              <a:t></a:t>
            </a:r>
            <a:r>
              <a:rPr lang="en-US" dirty="0" err="1" smtClean="0"/>
              <a:t>Brain</a:t>
            </a:r>
            <a:r>
              <a:rPr lang="en-US" dirty="0" err="1" smtClean="0">
                <a:sym typeface="Wingdings"/>
              </a:rPr>
              <a:t></a:t>
            </a:r>
            <a:r>
              <a:rPr lang="en-US" b="1" dirty="0" err="1" smtClean="0"/>
              <a:t>Thinking</a:t>
            </a:r>
            <a:endParaRPr lang="en-US" b="1" dirty="0" smtClean="0"/>
          </a:p>
          <a:p>
            <a:pPr marL="0" indent="0" fontAlgn="auto">
              <a:spcAft>
                <a:spcPts val="0"/>
              </a:spcAft>
              <a:buFont typeface="Arial" pitchFamily="34" charset="0"/>
              <a:buNone/>
              <a:defRPr/>
            </a:pPr>
            <a:endParaRPr lang="en-US" b="1" dirty="0" smtClean="0"/>
          </a:p>
          <a:p>
            <a:pPr marL="0" indent="0" fontAlgn="auto">
              <a:spcAft>
                <a:spcPts val="0"/>
              </a:spcAft>
              <a:buFont typeface="Arial" pitchFamily="34" charset="0"/>
              <a:buNone/>
              <a:defRPr/>
            </a:pPr>
            <a:r>
              <a:rPr lang="en-US" dirty="0" smtClean="0"/>
              <a:t>The </a:t>
            </a:r>
            <a:r>
              <a:rPr lang="en-US" dirty="0" err="1" smtClean="0"/>
              <a:t>cognitivist</a:t>
            </a:r>
            <a:r>
              <a:rPr lang="en-US" dirty="0" smtClean="0"/>
              <a:t> paradigm essentially argues that the “black box” of the mind should be opened and understood. The learner is viewed as an information processor (like a computer).</a:t>
            </a:r>
          </a:p>
          <a:p>
            <a:pPr fontAlgn="auto">
              <a:spcAft>
                <a:spcPts val="0"/>
              </a:spcAft>
              <a:buFont typeface="Arial" pitchFamily="34" charset="0"/>
              <a:buNone/>
              <a:defRPr/>
            </a:pPr>
            <a:endParaRPr lang="en-US" dirty="0"/>
          </a:p>
        </p:txBody>
      </p:sp>
      <p:pic>
        <p:nvPicPr>
          <p:cNvPr id="33795" name="Picture 4" descr="Click for Larger Picture"/>
          <p:cNvPicPr>
            <a:picLocks noChangeAspect="1" noChangeArrowheads="1"/>
          </p:cNvPicPr>
          <p:nvPr/>
        </p:nvPicPr>
        <p:blipFill>
          <a:blip r:embed="rId2"/>
          <a:srcRect/>
          <a:stretch>
            <a:fillRect/>
          </a:stretch>
        </p:blipFill>
        <p:spPr bwMode="auto">
          <a:xfrm>
            <a:off x="6154738" y="1828800"/>
            <a:ext cx="2595562" cy="3970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Social Learning</a:t>
            </a:r>
          </a:p>
        </p:txBody>
      </p:sp>
      <p:sp>
        <p:nvSpPr>
          <p:cNvPr id="34818" name="Content Placeholder 2"/>
          <p:cNvSpPr>
            <a:spLocks noGrp="1"/>
          </p:cNvSpPr>
          <p:nvPr>
            <p:ph idx="1"/>
          </p:nvPr>
        </p:nvSpPr>
        <p:spPr/>
        <p:txBody>
          <a:bodyPr/>
          <a:lstStyle/>
          <a:p>
            <a:r>
              <a:rPr lang="en-US" b="1" smtClean="0"/>
              <a:t>Social Learning</a:t>
            </a:r>
            <a:r>
              <a:rPr lang="en-US" smtClean="0"/>
              <a:t> (Observational learning)—People can learn by observation and direct experience.</a:t>
            </a:r>
          </a:p>
          <a:p>
            <a:pPr lvl="1"/>
            <a:r>
              <a:rPr lang="en-US" smtClean="0"/>
              <a:t>Involves role and behavioral modeling by observing and following the actions of others.</a:t>
            </a:r>
          </a:p>
          <a:p>
            <a:pPr lvl="1">
              <a:buFont typeface="Arial" charset="0"/>
              <a:buNone/>
            </a:pPr>
            <a:endParaRPr lang="en-US" smtClean="0"/>
          </a:p>
          <a:p>
            <a:pPr lvl="1"/>
            <a:r>
              <a:rPr lang="en-US" smtClean="0"/>
              <a:t>Four process involved in social learning—attention, retention, reproduction, and motivation.</a:t>
            </a:r>
          </a:p>
          <a:p>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Questions for Deeper Understanding of Learning Theories</a:t>
            </a:r>
            <a:endParaRPr lang="en-US" dirty="0"/>
          </a:p>
        </p:txBody>
      </p:sp>
      <p:sp>
        <p:nvSpPr>
          <p:cNvPr id="36866" name="Content Placeholder 2"/>
          <p:cNvSpPr>
            <a:spLocks noGrp="1"/>
          </p:cNvSpPr>
          <p:nvPr>
            <p:ph idx="1"/>
          </p:nvPr>
        </p:nvSpPr>
        <p:spPr>
          <a:xfrm>
            <a:off x="457200" y="2438400"/>
            <a:ext cx="8229600" cy="3687763"/>
          </a:xfrm>
        </p:spPr>
        <p:txBody>
          <a:bodyPr/>
          <a:lstStyle/>
          <a:p>
            <a:r>
              <a:rPr lang="en-US" smtClean="0"/>
              <a:t>What are some examples of learning experiences using the different theories?</a:t>
            </a:r>
          </a:p>
          <a:p>
            <a:endParaRPr lang="en-US" smtClean="0"/>
          </a:p>
          <a:p>
            <a:r>
              <a:rPr lang="en-US" smtClean="0"/>
              <a:t>What are the potential benefits and drawbacks of each theory?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Explain the Graph Below</a:t>
            </a:r>
          </a:p>
        </p:txBody>
      </p:sp>
      <p:pic>
        <p:nvPicPr>
          <p:cNvPr id="38914" name="Picture 2" descr="File:07learningcurve.jpg">
            <a:hlinkClick r:id="rId3"/>
          </p:cNvPr>
          <p:cNvPicPr>
            <a:picLocks noChangeAspect="1" noChangeArrowheads="1"/>
          </p:cNvPicPr>
          <p:nvPr/>
        </p:nvPicPr>
        <p:blipFill>
          <a:blip r:embed="rId4"/>
          <a:srcRect/>
          <a:stretch>
            <a:fillRect/>
          </a:stretch>
        </p:blipFill>
        <p:spPr bwMode="auto">
          <a:xfrm>
            <a:off x="914400" y="1752600"/>
            <a:ext cx="7391400" cy="492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304800"/>
            <a:ext cx="4724400" cy="1524000"/>
          </a:xfrm>
        </p:spPr>
        <p:txBody>
          <a:bodyPr rtlCol="0">
            <a:normAutofit fontScale="90000"/>
          </a:bodyPr>
          <a:lstStyle/>
          <a:p>
            <a:pPr algn="l" fontAlgn="auto">
              <a:spcAft>
                <a:spcPts val="0"/>
              </a:spcAft>
              <a:defRPr/>
            </a:pPr>
            <a:r>
              <a:rPr lang="en-US" sz="3600" dirty="0" smtClean="0"/>
              <a:t>A person’s preferred way of taking in and processing information is known as a</a:t>
            </a:r>
            <a:endParaRPr lang="en-US" dirty="0"/>
          </a:p>
        </p:txBody>
      </p:sp>
      <p:sp>
        <p:nvSpPr>
          <p:cNvPr id="3" name="Content Placeholder 2"/>
          <p:cNvSpPr>
            <a:spLocks noGrp="1"/>
          </p:cNvSpPr>
          <p:nvPr>
            <p:ph idx="1"/>
          </p:nvPr>
        </p:nvSpPr>
        <p:spPr>
          <a:xfrm>
            <a:off x="457200" y="2819400"/>
            <a:ext cx="8305800" cy="3657600"/>
          </a:xfrm>
        </p:spPr>
        <p:txBody>
          <a:bodyPr/>
          <a:lstStyle/>
          <a:p>
            <a:pPr marL="0" indent="0">
              <a:buFont typeface="Arial" charset="0"/>
              <a:buNone/>
            </a:pPr>
            <a:r>
              <a:rPr lang="en-US" smtClean="0"/>
              <a:t>What kinds of methods can you use to teach people whose preferred learning style is:</a:t>
            </a:r>
          </a:p>
          <a:p>
            <a:pPr marL="0" indent="0">
              <a:buFont typeface="Wingdings" pitchFamily="2" charset="2"/>
              <a:buChar char="q"/>
            </a:pPr>
            <a:r>
              <a:rPr lang="en-US" smtClean="0"/>
              <a:t>	Concrete Experience</a:t>
            </a:r>
          </a:p>
          <a:p>
            <a:pPr marL="0" indent="0">
              <a:buFont typeface="Wingdings" pitchFamily="2" charset="2"/>
              <a:buChar char="q"/>
            </a:pPr>
            <a:r>
              <a:rPr lang="en-US" smtClean="0"/>
              <a:t>	Reflective Observation</a:t>
            </a:r>
          </a:p>
          <a:p>
            <a:pPr marL="0" indent="0">
              <a:buFont typeface="Wingdings" pitchFamily="2" charset="2"/>
              <a:buChar char="q"/>
            </a:pPr>
            <a:r>
              <a:rPr lang="en-US" smtClean="0"/>
              <a:t>	Abstract Conceptualization</a:t>
            </a:r>
          </a:p>
          <a:p>
            <a:pPr marL="0" indent="0">
              <a:buFont typeface="Wingdings" pitchFamily="2" charset="2"/>
              <a:buChar char="q"/>
            </a:pPr>
            <a:r>
              <a:rPr lang="en-US" smtClean="0"/>
              <a:t>	Active Experimentation</a:t>
            </a:r>
          </a:p>
        </p:txBody>
      </p:sp>
      <p:pic>
        <p:nvPicPr>
          <p:cNvPr id="40963" name="Picture 3" descr="C:\Documents and Settings\csandoval\Local Settings\Temp\Temporary Internet Files\Content.IE5\LU5B95EI\MPj04387390000[1].jpg"/>
          <p:cNvPicPr>
            <a:picLocks noChangeAspect="1" noChangeArrowheads="1"/>
          </p:cNvPicPr>
          <p:nvPr/>
        </p:nvPicPr>
        <p:blipFill>
          <a:blip r:embed="rId3"/>
          <a:srcRect/>
          <a:stretch>
            <a:fillRect/>
          </a:stretch>
        </p:blipFill>
        <p:spPr bwMode="auto">
          <a:xfrm>
            <a:off x="152400" y="304800"/>
            <a:ext cx="3200400" cy="2133600"/>
          </a:xfrm>
          <a:prstGeom prst="rect">
            <a:avLst/>
          </a:prstGeom>
          <a:noFill/>
          <a:ln w="9525">
            <a:noFill/>
            <a:miter lim="800000"/>
            <a:headEnd/>
            <a:tailEnd/>
          </a:ln>
        </p:spPr>
      </p:pic>
      <p:sp>
        <p:nvSpPr>
          <p:cNvPr id="6" name="TextBox 5"/>
          <p:cNvSpPr txBox="1">
            <a:spLocks noChangeArrowheads="1"/>
          </p:cNvSpPr>
          <p:nvPr/>
        </p:nvSpPr>
        <p:spPr bwMode="auto">
          <a:xfrm>
            <a:off x="3962400" y="1828800"/>
            <a:ext cx="3657600" cy="646113"/>
          </a:xfrm>
          <a:prstGeom prst="rect">
            <a:avLst/>
          </a:prstGeom>
          <a:noFill/>
          <a:ln w="9525">
            <a:noFill/>
            <a:miter lim="800000"/>
            <a:headEnd/>
            <a:tailEnd/>
          </a:ln>
        </p:spPr>
        <p:txBody>
          <a:bodyPr>
            <a:spAutoFit/>
          </a:bodyPr>
          <a:lstStyle/>
          <a:p>
            <a:r>
              <a:rPr lang="en-US" sz="3600" b="1">
                <a:latin typeface="Calibri" pitchFamily="34" charset="0"/>
              </a:rPr>
              <a:t>Learning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Questions for Deeper Understanding of Learning Styles</a:t>
            </a:r>
            <a:endParaRPr lang="en-US" dirty="0"/>
          </a:p>
        </p:txBody>
      </p:sp>
      <p:sp>
        <p:nvSpPr>
          <p:cNvPr id="43010" name="Content Placeholder 2"/>
          <p:cNvSpPr>
            <a:spLocks noGrp="1"/>
          </p:cNvSpPr>
          <p:nvPr>
            <p:ph idx="1"/>
          </p:nvPr>
        </p:nvSpPr>
        <p:spPr>
          <a:xfrm>
            <a:off x="457200" y="1676400"/>
            <a:ext cx="8229600" cy="3992563"/>
          </a:xfrm>
        </p:spPr>
        <p:txBody>
          <a:bodyPr/>
          <a:lstStyle/>
          <a:p>
            <a:r>
              <a:rPr lang="en-US" smtClean="0"/>
              <a:t>What is your preferred learning style? What does this mean for you as a learner?</a:t>
            </a:r>
          </a:p>
          <a:p>
            <a:endParaRPr lang="en-US" smtClean="0"/>
          </a:p>
          <a:p>
            <a:r>
              <a:rPr lang="en-US" smtClean="0"/>
              <a:t>Can you think of examples of people who fit each learning style?</a:t>
            </a:r>
          </a:p>
          <a:p>
            <a:endParaRPr lang="en-US" smtClean="0"/>
          </a:p>
        </p:txBody>
      </p:sp>
      <p:pic>
        <p:nvPicPr>
          <p:cNvPr id="43011" name="Picture 3" descr="C:\Documents and Settings\csandoval\Local Settings\Temp\Temporary Internet Files\Content.IE5\KPLY25KT\MPj04387530000[1].jpg"/>
          <p:cNvPicPr>
            <a:picLocks noChangeAspect="1" noChangeArrowheads="1"/>
          </p:cNvPicPr>
          <p:nvPr/>
        </p:nvPicPr>
        <p:blipFill>
          <a:blip r:embed="rId3"/>
          <a:srcRect/>
          <a:stretch>
            <a:fillRect/>
          </a:stretch>
        </p:blipFill>
        <p:spPr bwMode="auto">
          <a:xfrm>
            <a:off x="2819400" y="4648200"/>
            <a:ext cx="1219200" cy="1811338"/>
          </a:xfrm>
          <a:prstGeom prst="rect">
            <a:avLst/>
          </a:prstGeom>
          <a:noFill/>
          <a:ln w="9525">
            <a:noFill/>
            <a:miter lim="800000"/>
            <a:headEnd/>
            <a:tailEnd/>
          </a:ln>
        </p:spPr>
      </p:pic>
      <p:pic>
        <p:nvPicPr>
          <p:cNvPr id="43012" name="Picture 5" descr="C:\Documents and Settings\csandoval\Local Settings\Temp\Temporary Internet Files\Content.IE5\XCXTBWEP\MPj04255180000[1].jpg"/>
          <p:cNvPicPr>
            <a:picLocks noChangeAspect="1" noChangeArrowheads="1"/>
          </p:cNvPicPr>
          <p:nvPr/>
        </p:nvPicPr>
        <p:blipFill>
          <a:blip r:embed="rId4"/>
          <a:srcRect b="28125"/>
          <a:stretch>
            <a:fillRect/>
          </a:stretch>
        </p:blipFill>
        <p:spPr bwMode="auto">
          <a:xfrm>
            <a:off x="4800600" y="4648200"/>
            <a:ext cx="1627188" cy="1752600"/>
          </a:xfrm>
          <a:prstGeom prst="rect">
            <a:avLst/>
          </a:prstGeom>
          <a:noFill/>
          <a:ln w="9525">
            <a:noFill/>
            <a:miter lim="800000"/>
            <a:headEnd/>
            <a:tailEnd/>
          </a:ln>
        </p:spPr>
      </p:pic>
      <p:pic>
        <p:nvPicPr>
          <p:cNvPr id="43013" name="Picture 6" descr="C:\Documents and Settings\csandoval\Local Settings\Temp\Temporary Internet Files\Content.IE5\XCXTBWEP\MPj03853440000[1].jpg"/>
          <p:cNvPicPr>
            <a:picLocks noChangeAspect="1" noChangeArrowheads="1"/>
          </p:cNvPicPr>
          <p:nvPr/>
        </p:nvPicPr>
        <p:blipFill>
          <a:blip r:embed="rId5"/>
          <a:srcRect/>
          <a:stretch>
            <a:fillRect/>
          </a:stretch>
        </p:blipFill>
        <p:spPr bwMode="auto">
          <a:xfrm>
            <a:off x="7162800" y="4572000"/>
            <a:ext cx="1414463" cy="1981200"/>
          </a:xfrm>
          <a:prstGeom prst="rect">
            <a:avLst/>
          </a:prstGeom>
          <a:noFill/>
          <a:ln w="9525">
            <a:noFill/>
            <a:miter lim="800000"/>
            <a:headEnd/>
            <a:tailEnd/>
          </a:ln>
        </p:spPr>
      </p:pic>
      <p:pic>
        <p:nvPicPr>
          <p:cNvPr id="43014" name="Picture 7" descr="C:\Documents and Settings\csandoval\Local Settings\Temp\Temporary Internet Files\Content.IE5\KPLY25KT\MPj04394580000[1].jpg"/>
          <p:cNvPicPr>
            <a:picLocks noChangeAspect="1" noChangeArrowheads="1"/>
          </p:cNvPicPr>
          <p:nvPr/>
        </p:nvPicPr>
        <p:blipFill>
          <a:blip r:embed="rId6"/>
          <a:srcRect/>
          <a:stretch>
            <a:fillRect/>
          </a:stretch>
        </p:blipFill>
        <p:spPr bwMode="auto">
          <a:xfrm>
            <a:off x="533400" y="4497388"/>
            <a:ext cx="1376363" cy="205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rtlCol="0">
            <a:normAutofit fontScale="90000"/>
          </a:bodyPr>
          <a:lstStyle/>
          <a:p>
            <a:pPr fontAlgn="auto">
              <a:spcAft>
                <a:spcPts val="0"/>
              </a:spcAft>
              <a:defRPr/>
            </a:pPr>
            <a:r>
              <a:rPr lang="en-US" sz="3800" dirty="0" smtClean="0"/>
              <a:t>What are the </a:t>
            </a:r>
            <a:r>
              <a:rPr lang="en-US" sz="3800" b="1" dirty="0" smtClean="0"/>
              <a:t>two preconditions</a:t>
            </a:r>
            <a:r>
              <a:rPr lang="en-US" sz="3800" dirty="0" smtClean="0"/>
              <a:t> for learning?</a:t>
            </a:r>
            <a:r>
              <a:rPr lang="en-US" dirty="0" smtClean="0"/>
              <a:t/>
            </a:r>
            <a:br>
              <a:rPr lang="en-US" dirty="0" smtClean="0"/>
            </a:br>
            <a:endParaRPr lang="en-US" dirty="0"/>
          </a:p>
        </p:txBody>
      </p:sp>
      <p:sp>
        <p:nvSpPr>
          <p:cNvPr id="3" name="Content Placeholder 2"/>
          <p:cNvSpPr>
            <a:spLocks noGrp="1"/>
          </p:cNvSpPr>
          <p:nvPr>
            <p:ph idx="1"/>
          </p:nvPr>
        </p:nvSpPr>
        <p:spPr>
          <a:xfrm>
            <a:off x="457200" y="1981200"/>
            <a:ext cx="8229600" cy="4525963"/>
          </a:xfrm>
        </p:spPr>
        <p:txBody>
          <a:bodyPr/>
          <a:lstStyle/>
          <a:p>
            <a:r>
              <a:rPr lang="en-US" b="1" smtClean="0"/>
              <a:t>Learner readiness</a:t>
            </a:r>
            <a:r>
              <a:rPr lang="en-US" smtClean="0"/>
              <a:t>—Must have foundational learning in order to grasp new content.</a:t>
            </a:r>
          </a:p>
          <a:p>
            <a:pPr>
              <a:buFont typeface="Arial" charset="0"/>
              <a:buNone/>
            </a:pPr>
            <a:endParaRPr lang="en-US" smtClean="0"/>
          </a:p>
          <a:p>
            <a:r>
              <a:rPr lang="en-US" b="1" smtClean="0"/>
              <a:t>Learner motivation</a:t>
            </a:r>
            <a:r>
              <a:rPr lang="en-US" smtClean="0"/>
              <a:t>—Comes from within. Should have frustration tolerance (ability to persist even when learning is difficult) and self-efficacy (a belief in your ability).</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z="4000" smtClean="0"/>
              <a:t>For training to be effective what are </a:t>
            </a:r>
            <a:br>
              <a:rPr lang="en-US" sz="4000" smtClean="0"/>
            </a:br>
            <a:r>
              <a:rPr lang="en-US" sz="4000" smtClean="0"/>
              <a:t>the other prerequisites for learning?</a:t>
            </a:r>
          </a:p>
        </p:txBody>
      </p:sp>
      <p:sp>
        <p:nvSpPr>
          <p:cNvPr id="3" name="Content Placeholder 2"/>
          <p:cNvSpPr>
            <a:spLocks noGrp="1"/>
          </p:cNvSpPr>
          <p:nvPr>
            <p:ph idx="1"/>
          </p:nvPr>
        </p:nvSpPr>
        <p:spPr>
          <a:xfrm>
            <a:off x="457200" y="2286000"/>
            <a:ext cx="8229600" cy="3840163"/>
          </a:xfrm>
        </p:spPr>
        <p:txBody>
          <a:bodyPr/>
          <a:lstStyle/>
          <a:p>
            <a:r>
              <a:rPr lang="en-US" smtClean="0"/>
              <a:t>Career plans</a:t>
            </a:r>
          </a:p>
          <a:p>
            <a:r>
              <a:rPr lang="en-US" smtClean="0"/>
              <a:t>Realistic training preview</a:t>
            </a:r>
          </a:p>
          <a:p>
            <a:r>
              <a:rPr lang="en-US" smtClean="0"/>
              <a:t>High expectations for learning—self efficacy</a:t>
            </a:r>
          </a:p>
          <a:p>
            <a:endParaRPr lang="en-US" smtClean="0"/>
          </a:p>
          <a:p>
            <a:r>
              <a:rPr lang="en-US" smtClean="0"/>
              <a:t>How might these affect learning?</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4000" dirty="0" smtClean="0"/>
              <a:t>How can you ensure that learners master new knowledge, skills and abilities?</a:t>
            </a:r>
            <a:endParaRPr lang="en-US" dirty="0"/>
          </a:p>
        </p:txBody>
      </p:sp>
      <p:sp>
        <p:nvSpPr>
          <p:cNvPr id="3" name="Content Placeholder 2"/>
          <p:cNvSpPr>
            <a:spLocks noGrp="1"/>
          </p:cNvSpPr>
          <p:nvPr>
            <p:ph idx="1"/>
          </p:nvPr>
        </p:nvSpPr>
        <p:spPr>
          <a:xfrm>
            <a:off x="381000" y="1752600"/>
            <a:ext cx="8382000" cy="4648200"/>
          </a:xfrm>
        </p:spPr>
        <p:txBody>
          <a:bodyPr rtlCol="0">
            <a:normAutofit fontScale="47500" lnSpcReduction="20000"/>
          </a:bodyPr>
          <a:lstStyle/>
          <a:p>
            <a:pPr fontAlgn="auto">
              <a:spcAft>
                <a:spcPts val="0"/>
              </a:spcAft>
              <a:buFont typeface="Arial" pitchFamily="34" charset="0"/>
              <a:buChar char="•"/>
              <a:defRPr/>
            </a:pPr>
            <a:r>
              <a:rPr lang="en-US" sz="5100" dirty="0" smtClean="0"/>
              <a:t>Apply General Learning Principles</a:t>
            </a:r>
          </a:p>
          <a:p>
            <a:pPr lvl="1" fontAlgn="auto">
              <a:spcAft>
                <a:spcPts val="0"/>
              </a:spcAft>
              <a:buFont typeface="Arial" pitchFamily="34" charset="0"/>
              <a:buChar char="–"/>
              <a:defRPr/>
            </a:pPr>
            <a:r>
              <a:rPr lang="en-US" sz="4200" dirty="0" smtClean="0"/>
              <a:t>Feedback </a:t>
            </a:r>
          </a:p>
          <a:p>
            <a:pPr lvl="1" fontAlgn="auto">
              <a:spcAft>
                <a:spcPts val="0"/>
              </a:spcAft>
              <a:buFont typeface="Arial" pitchFamily="34" charset="0"/>
              <a:buChar char="–"/>
              <a:defRPr/>
            </a:pPr>
            <a:r>
              <a:rPr lang="en-US" sz="4200" dirty="0" smtClean="0"/>
              <a:t>Reinforcement—Why is intermittent reinforcement sometimes more effective than Continuous reinforcement?</a:t>
            </a:r>
          </a:p>
          <a:p>
            <a:pPr lvl="2" fontAlgn="auto">
              <a:spcAft>
                <a:spcPts val="0"/>
              </a:spcAft>
              <a:buFont typeface="Arial" pitchFamily="34" charset="0"/>
              <a:buChar char="•"/>
              <a:defRPr/>
            </a:pPr>
            <a:r>
              <a:rPr lang="en-US" sz="4200" dirty="0" smtClean="0"/>
              <a:t>Continuous Reinforcement</a:t>
            </a:r>
          </a:p>
          <a:p>
            <a:pPr lvl="2" fontAlgn="auto">
              <a:spcAft>
                <a:spcPts val="0"/>
              </a:spcAft>
              <a:buFont typeface="Arial" pitchFamily="34" charset="0"/>
              <a:buChar char="•"/>
              <a:defRPr/>
            </a:pPr>
            <a:r>
              <a:rPr lang="en-US" sz="4200" dirty="0" smtClean="0"/>
              <a:t>Intermittent Reinforcement</a:t>
            </a:r>
          </a:p>
          <a:p>
            <a:pPr lvl="1" fontAlgn="auto">
              <a:spcAft>
                <a:spcPts val="0"/>
              </a:spcAft>
              <a:buFont typeface="Arial" pitchFamily="34" charset="0"/>
              <a:buChar char="–"/>
              <a:defRPr/>
            </a:pPr>
            <a:r>
              <a:rPr lang="en-US" sz="4200" dirty="0" smtClean="0"/>
              <a:t>Practice</a:t>
            </a:r>
          </a:p>
          <a:p>
            <a:pPr lvl="2" fontAlgn="auto">
              <a:spcAft>
                <a:spcPts val="0"/>
              </a:spcAft>
              <a:buFont typeface="Arial" pitchFamily="34" charset="0"/>
              <a:buChar char="•"/>
              <a:defRPr/>
            </a:pPr>
            <a:r>
              <a:rPr lang="en-US" sz="4200" dirty="0" smtClean="0"/>
              <a:t>When would you encourage whole versus part learning? (mail sorting vs. computer skills)</a:t>
            </a:r>
          </a:p>
          <a:p>
            <a:pPr lvl="2" fontAlgn="auto">
              <a:spcAft>
                <a:spcPts val="0"/>
              </a:spcAft>
              <a:buFont typeface="Arial" pitchFamily="34" charset="0"/>
              <a:buChar char="•"/>
              <a:defRPr/>
            </a:pPr>
            <a:r>
              <a:rPr lang="en-US" sz="4200" dirty="0" smtClean="0"/>
              <a:t>When is massed practice appropriate? When is spaced practice more appropriate?</a:t>
            </a:r>
          </a:p>
          <a:p>
            <a:pPr lvl="2" fontAlgn="auto">
              <a:spcAft>
                <a:spcPts val="0"/>
              </a:spcAft>
              <a:buFont typeface="Arial" pitchFamily="34" charset="0"/>
              <a:buChar char="•"/>
              <a:defRPr/>
            </a:pPr>
            <a:r>
              <a:rPr lang="en-US" sz="4200" dirty="0" smtClean="0"/>
              <a:t>How do you know when you have </a:t>
            </a:r>
            <a:r>
              <a:rPr lang="en-US" sz="4200" dirty="0" err="1" smtClean="0"/>
              <a:t>overlearned</a:t>
            </a:r>
            <a:r>
              <a:rPr lang="en-US" sz="4200" dirty="0" smtClean="0"/>
              <a:t> something?</a:t>
            </a:r>
          </a:p>
          <a:p>
            <a:pPr lvl="1" fontAlgn="auto">
              <a:spcAft>
                <a:spcPts val="0"/>
              </a:spcAft>
              <a:buFont typeface="Arial" pitchFamily="34" charset="0"/>
              <a:buChar char="–"/>
              <a:defRPr/>
            </a:pPr>
            <a:r>
              <a:rPr lang="en-US" sz="4200" dirty="0" smtClean="0"/>
              <a:t>Transfer of Learning</a:t>
            </a:r>
          </a:p>
          <a:p>
            <a:pPr lvl="1" fontAlgn="auto">
              <a:spcAft>
                <a:spcPts val="0"/>
              </a:spcAft>
              <a:buFont typeface="Arial" pitchFamily="34" charset="0"/>
              <a:buChar char="–"/>
              <a:defRPr/>
            </a:pPr>
            <a:r>
              <a:rPr lang="en-US" sz="4200" dirty="0" smtClean="0"/>
              <a:t>Relevance of Material</a:t>
            </a:r>
          </a:p>
          <a:p>
            <a:pPr lvl="1" fontAlgn="auto">
              <a:spcAft>
                <a:spcPts val="0"/>
              </a:spcAft>
              <a:buFont typeface="Arial" pitchFamily="34" charset="0"/>
              <a:buChar char="–"/>
              <a:defRPr/>
            </a:pPr>
            <a:r>
              <a:rPr lang="en-US" sz="4200" dirty="0" smtClean="0"/>
              <a:t>Conditions for Learning</a:t>
            </a:r>
          </a:p>
          <a:p>
            <a:pPr lvl="2" fontAlgn="auto">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linds(horizontal)">
                                      <p:cBhvr>
                                        <p:cTn id="34" dur="500"/>
                                        <p:tgtEl>
                                          <p:spTgt spid="3">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linds(horizontal)">
                                      <p:cBhvr>
                                        <p:cTn id="37" dur="500"/>
                                        <p:tgtEl>
                                          <p:spTgt spid="3">
                                            <p:txEl>
                                              <p:pRg st="10" end="10"/>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blinds(horizontal)">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What is the Difference Between Mentoring and Coaching?</a:t>
            </a:r>
            <a:endParaRPr lang="en-US" dirty="0"/>
          </a:p>
        </p:txBody>
      </p:sp>
      <p:sp>
        <p:nvSpPr>
          <p:cNvPr id="3" name="Content Placeholder 2"/>
          <p:cNvSpPr>
            <a:spLocks noGrp="1"/>
          </p:cNvSpPr>
          <p:nvPr>
            <p:ph idx="1"/>
          </p:nvPr>
        </p:nvSpPr>
        <p:spPr>
          <a:xfrm>
            <a:off x="457200" y="2057400"/>
            <a:ext cx="8229600" cy="4525963"/>
          </a:xfrm>
        </p:spPr>
        <p:txBody>
          <a:bodyPr rtlCol="0">
            <a:normAutofit fontScale="92500" lnSpcReduction="20000"/>
          </a:bodyPr>
          <a:lstStyle/>
          <a:p>
            <a:pPr fontAlgn="auto">
              <a:spcAft>
                <a:spcPts val="0"/>
              </a:spcAft>
              <a:buFont typeface="Arial" pitchFamily="34" charset="0"/>
              <a:buChar char="•"/>
              <a:defRPr/>
            </a:pPr>
            <a:r>
              <a:rPr lang="en-US" b="1" dirty="0" smtClean="0"/>
              <a:t>Mentor</a:t>
            </a:r>
            <a:r>
              <a:rPr lang="en-US" dirty="0" smtClean="0"/>
              <a:t>—model successful skills, build self-esteem and confidence and serve as a guide. Can be an advocate, coach or sponsor.</a:t>
            </a:r>
          </a:p>
          <a:p>
            <a:pPr lvl="1" fontAlgn="auto">
              <a:spcAft>
                <a:spcPts val="0"/>
              </a:spcAft>
              <a:buFont typeface="Arial" pitchFamily="34" charset="0"/>
              <a:buChar char="–"/>
              <a:defRPr/>
            </a:pPr>
            <a:r>
              <a:rPr lang="en-US" dirty="0" smtClean="0"/>
              <a:t>Characteristics of mentors and mentorship</a:t>
            </a:r>
          </a:p>
          <a:p>
            <a:pPr lvl="2" fontAlgn="auto">
              <a:spcAft>
                <a:spcPts val="0"/>
              </a:spcAft>
              <a:buFont typeface="Arial" pitchFamily="34" charset="0"/>
              <a:buChar char="•"/>
              <a:defRPr/>
            </a:pPr>
            <a:r>
              <a:rPr lang="en-US" dirty="0" smtClean="0"/>
              <a:t>Mentoring leads to success</a:t>
            </a:r>
          </a:p>
          <a:p>
            <a:pPr lvl="2" fontAlgn="auto">
              <a:spcAft>
                <a:spcPts val="0"/>
              </a:spcAft>
              <a:buFont typeface="Arial" pitchFamily="34" charset="0"/>
              <a:buChar char="•"/>
              <a:defRPr/>
            </a:pPr>
            <a:r>
              <a:rPr lang="en-US" dirty="0" smtClean="0"/>
              <a:t>Mentors build relationships</a:t>
            </a:r>
          </a:p>
          <a:p>
            <a:pPr lvl="2" fontAlgn="auto">
              <a:spcAft>
                <a:spcPts val="0"/>
              </a:spcAft>
              <a:buFont typeface="Arial" pitchFamily="34" charset="0"/>
              <a:buChar char="•"/>
              <a:defRPr/>
            </a:pPr>
            <a:r>
              <a:rPr lang="en-US" dirty="0" smtClean="0"/>
              <a:t>Mentors provide guidance</a:t>
            </a:r>
          </a:p>
          <a:p>
            <a:pPr fontAlgn="auto">
              <a:spcAft>
                <a:spcPts val="0"/>
              </a:spcAft>
              <a:buFont typeface="Arial" pitchFamily="34" charset="0"/>
              <a:buNone/>
              <a:defRPr/>
            </a:pPr>
            <a:r>
              <a:rPr lang="en-US" dirty="0" smtClean="0"/>
              <a:t> </a:t>
            </a:r>
          </a:p>
          <a:p>
            <a:pPr fontAlgn="auto">
              <a:spcAft>
                <a:spcPts val="0"/>
              </a:spcAft>
              <a:buFont typeface="Arial" pitchFamily="34" charset="0"/>
              <a:buChar char="•"/>
              <a:defRPr/>
            </a:pPr>
            <a:r>
              <a:rPr lang="en-US" b="1" dirty="0" smtClean="0"/>
              <a:t>Coach</a:t>
            </a:r>
            <a:r>
              <a:rPr lang="en-US" dirty="0" smtClean="0"/>
              <a:t>—Provides explanation, evaluation, feedback and modeling. More job specific coaching. A mentor can be a coach.</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rtlCol="0">
            <a:normAutofit/>
          </a:bodyPr>
          <a:lstStyle/>
          <a:p>
            <a:pPr marL="3175" indent="-3175" fontAlgn="auto">
              <a:spcAft>
                <a:spcPts val="0"/>
              </a:spcAft>
              <a:buFont typeface="Arial" pitchFamily="34" charset="0"/>
              <a:buNone/>
              <a:defRPr/>
            </a:pPr>
            <a:r>
              <a:rPr lang="en-US" sz="3600" dirty="0" smtClean="0"/>
              <a:t>Learning occurs as a result of ______________ and _______________, and can occur in any of three general dimensions or domains known as:</a:t>
            </a:r>
          </a:p>
          <a:p>
            <a:pPr marL="3175" indent="-3175" fontAlgn="auto">
              <a:spcAft>
                <a:spcPts val="0"/>
              </a:spcAft>
              <a:buFont typeface="Arial" pitchFamily="34" charset="0"/>
              <a:buNone/>
              <a:defRPr/>
            </a:pPr>
            <a:endParaRPr lang="en-US" sz="3600" dirty="0" smtClean="0"/>
          </a:p>
          <a:p>
            <a:pPr marL="3175" indent="-3175" fontAlgn="auto">
              <a:spcAft>
                <a:spcPts val="0"/>
              </a:spcAft>
              <a:buFont typeface="Arial" pitchFamily="34" charset="0"/>
              <a:buNone/>
              <a:defRPr/>
            </a:pPr>
            <a:r>
              <a:rPr lang="en-US" sz="3600" dirty="0"/>
              <a:t>	</a:t>
            </a:r>
            <a:r>
              <a:rPr lang="en-US" sz="3600" dirty="0" smtClean="0"/>
              <a:t>1.	The _______________domain</a:t>
            </a:r>
          </a:p>
          <a:p>
            <a:pPr marL="742950" indent="-742950" fontAlgn="auto">
              <a:spcAft>
                <a:spcPts val="0"/>
              </a:spcAft>
              <a:buFont typeface="Arial" pitchFamily="34" charset="0"/>
              <a:buAutoNum type="arabicPeriod" startAt="2"/>
              <a:defRPr/>
            </a:pPr>
            <a:r>
              <a:rPr lang="en-US" sz="3600" dirty="0" smtClean="0"/>
              <a:t>  The _______________domain</a:t>
            </a:r>
          </a:p>
          <a:p>
            <a:pPr marL="742950" indent="-742950" fontAlgn="auto">
              <a:spcAft>
                <a:spcPts val="0"/>
              </a:spcAft>
              <a:buFont typeface="Arial" pitchFamily="34" charset="0"/>
              <a:buAutoNum type="arabicPeriod" startAt="2"/>
              <a:defRPr/>
            </a:pPr>
            <a:r>
              <a:rPr lang="en-US" sz="3600" dirty="0" smtClean="0"/>
              <a:t>  The _______________domain</a:t>
            </a:r>
          </a:p>
        </p:txBody>
      </p:sp>
      <p:sp>
        <p:nvSpPr>
          <p:cNvPr id="4" name="TextBox 3"/>
          <p:cNvSpPr txBox="1">
            <a:spLocks noChangeArrowheads="1"/>
          </p:cNvSpPr>
          <p:nvPr/>
        </p:nvSpPr>
        <p:spPr bwMode="auto">
          <a:xfrm>
            <a:off x="914400" y="1219200"/>
            <a:ext cx="2057400" cy="646113"/>
          </a:xfrm>
          <a:prstGeom prst="rect">
            <a:avLst/>
          </a:prstGeom>
          <a:noFill/>
          <a:ln w="9525">
            <a:noFill/>
            <a:miter lim="800000"/>
            <a:headEnd/>
            <a:tailEnd/>
          </a:ln>
        </p:spPr>
        <p:txBody>
          <a:bodyPr>
            <a:spAutoFit/>
          </a:bodyPr>
          <a:lstStyle/>
          <a:p>
            <a:r>
              <a:rPr lang="en-US" sz="3600">
                <a:solidFill>
                  <a:srgbClr val="C00000"/>
                </a:solidFill>
                <a:latin typeface="Calibri" pitchFamily="34" charset="0"/>
              </a:rPr>
              <a:t>practice</a:t>
            </a:r>
          </a:p>
        </p:txBody>
      </p:sp>
      <p:sp>
        <p:nvSpPr>
          <p:cNvPr id="5" name="TextBox 4"/>
          <p:cNvSpPr txBox="1">
            <a:spLocks noChangeArrowheads="1"/>
          </p:cNvSpPr>
          <p:nvPr/>
        </p:nvSpPr>
        <p:spPr bwMode="auto">
          <a:xfrm>
            <a:off x="4800600" y="1219200"/>
            <a:ext cx="2438400" cy="646113"/>
          </a:xfrm>
          <a:prstGeom prst="rect">
            <a:avLst/>
          </a:prstGeom>
          <a:noFill/>
          <a:ln w="9525">
            <a:noFill/>
            <a:miter lim="800000"/>
            <a:headEnd/>
            <a:tailEnd/>
          </a:ln>
        </p:spPr>
        <p:txBody>
          <a:bodyPr>
            <a:spAutoFit/>
          </a:bodyPr>
          <a:lstStyle/>
          <a:p>
            <a:r>
              <a:rPr lang="en-US" sz="3600">
                <a:solidFill>
                  <a:srgbClr val="C00000"/>
                </a:solidFill>
                <a:latin typeface="Calibri" pitchFamily="34" charset="0"/>
              </a:rPr>
              <a:t>experience</a:t>
            </a:r>
          </a:p>
        </p:txBody>
      </p:sp>
      <p:sp>
        <p:nvSpPr>
          <p:cNvPr id="6" name="TextBox 5"/>
          <p:cNvSpPr txBox="1">
            <a:spLocks noChangeArrowheads="1"/>
          </p:cNvSpPr>
          <p:nvPr/>
        </p:nvSpPr>
        <p:spPr bwMode="auto">
          <a:xfrm>
            <a:off x="2819400" y="3581400"/>
            <a:ext cx="2057400" cy="646113"/>
          </a:xfrm>
          <a:prstGeom prst="rect">
            <a:avLst/>
          </a:prstGeom>
          <a:noFill/>
          <a:ln w="9525">
            <a:noFill/>
            <a:miter lim="800000"/>
            <a:headEnd/>
            <a:tailEnd/>
          </a:ln>
        </p:spPr>
        <p:txBody>
          <a:bodyPr>
            <a:spAutoFit/>
          </a:bodyPr>
          <a:lstStyle/>
          <a:p>
            <a:r>
              <a:rPr lang="en-US" sz="3600">
                <a:solidFill>
                  <a:srgbClr val="C00000"/>
                </a:solidFill>
                <a:latin typeface="Calibri" pitchFamily="34" charset="0"/>
              </a:rPr>
              <a:t>cognitive</a:t>
            </a:r>
          </a:p>
        </p:txBody>
      </p:sp>
      <p:sp>
        <p:nvSpPr>
          <p:cNvPr id="7" name="TextBox 6"/>
          <p:cNvSpPr txBox="1">
            <a:spLocks noChangeArrowheads="1"/>
          </p:cNvSpPr>
          <p:nvPr/>
        </p:nvSpPr>
        <p:spPr bwMode="auto">
          <a:xfrm>
            <a:off x="2819400" y="4267200"/>
            <a:ext cx="2057400" cy="646113"/>
          </a:xfrm>
          <a:prstGeom prst="rect">
            <a:avLst/>
          </a:prstGeom>
          <a:noFill/>
          <a:ln w="9525">
            <a:noFill/>
            <a:miter lim="800000"/>
            <a:headEnd/>
            <a:tailEnd/>
          </a:ln>
        </p:spPr>
        <p:txBody>
          <a:bodyPr>
            <a:spAutoFit/>
          </a:bodyPr>
          <a:lstStyle/>
          <a:p>
            <a:r>
              <a:rPr lang="en-US" sz="3600">
                <a:solidFill>
                  <a:srgbClr val="C00000"/>
                </a:solidFill>
                <a:latin typeface="Calibri" pitchFamily="34" charset="0"/>
              </a:rPr>
              <a:t>affective</a:t>
            </a:r>
          </a:p>
        </p:txBody>
      </p:sp>
      <p:sp>
        <p:nvSpPr>
          <p:cNvPr id="8" name="TextBox 7"/>
          <p:cNvSpPr txBox="1">
            <a:spLocks noChangeArrowheads="1"/>
          </p:cNvSpPr>
          <p:nvPr/>
        </p:nvSpPr>
        <p:spPr bwMode="auto">
          <a:xfrm>
            <a:off x="2514600" y="4953000"/>
            <a:ext cx="2971800" cy="646113"/>
          </a:xfrm>
          <a:prstGeom prst="rect">
            <a:avLst/>
          </a:prstGeom>
          <a:noFill/>
          <a:ln w="9525">
            <a:noFill/>
            <a:miter lim="800000"/>
            <a:headEnd/>
            <a:tailEnd/>
          </a:ln>
        </p:spPr>
        <p:txBody>
          <a:bodyPr>
            <a:spAutoFit/>
          </a:bodyPr>
          <a:lstStyle/>
          <a:p>
            <a:r>
              <a:rPr lang="en-US" sz="3600">
                <a:solidFill>
                  <a:srgbClr val="C00000"/>
                </a:solidFill>
                <a:latin typeface="Calibri" pitchFamily="34" charset="0"/>
              </a:rPr>
              <a:t>psychomotor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What is the Difference Between Training and Development?</a:t>
            </a:r>
            <a:endParaRPr lang="en-US" dirty="0"/>
          </a:p>
        </p:txBody>
      </p:sp>
      <p:sp>
        <p:nvSpPr>
          <p:cNvPr id="3" name="Content Placeholder 2"/>
          <p:cNvSpPr>
            <a:spLocks noGrp="1"/>
          </p:cNvSpPr>
          <p:nvPr>
            <p:ph idx="1"/>
          </p:nvPr>
        </p:nvSpPr>
        <p:spPr>
          <a:xfrm>
            <a:off x="3657600" y="1905000"/>
            <a:ext cx="4953000" cy="1905000"/>
          </a:xfrm>
        </p:spPr>
        <p:txBody>
          <a:bodyPr rtlCol="0">
            <a:normAutofit/>
          </a:bodyPr>
          <a:lstStyle/>
          <a:p>
            <a:pPr marL="0" indent="0" fontAlgn="auto">
              <a:spcAft>
                <a:spcPts val="0"/>
              </a:spcAft>
              <a:buFont typeface="Arial" pitchFamily="34" charset="0"/>
              <a:buNone/>
              <a:defRPr/>
            </a:pPr>
            <a:r>
              <a:rPr lang="en-US" dirty="0" smtClean="0"/>
              <a:t>Training—focuses on skills needed to perform one’s </a:t>
            </a:r>
            <a:r>
              <a:rPr lang="en-US" b="1" i="1" dirty="0" smtClean="0"/>
              <a:t>present job</a:t>
            </a:r>
            <a:r>
              <a:rPr lang="en-US" dirty="0" smtClean="0"/>
              <a:t>.</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pic>
        <p:nvPicPr>
          <p:cNvPr id="53251" name="Picture 4" descr="C:\Documents and Settings\csandoval\Local Settings\Temp\Temporary Internet Files\Content.IE5\4CMKCGGB\MPj04277620000[1].jpg"/>
          <p:cNvPicPr>
            <a:picLocks noChangeAspect="1" noChangeArrowheads="1"/>
          </p:cNvPicPr>
          <p:nvPr/>
        </p:nvPicPr>
        <p:blipFill>
          <a:blip r:embed="rId3"/>
          <a:srcRect/>
          <a:stretch>
            <a:fillRect/>
          </a:stretch>
        </p:blipFill>
        <p:spPr bwMode="auto">
          <a:xfrm>
            <a:off x="457200" y="1600200"/>
            <a:ext cx="2598738" cy="1906588"/>
          </a:xfrm>
          <a:prstGeom prst="rect">
            <a:avLst/>
          </a:prstGeom>
          <a:noFill/>
          <a:ln w="9525">
            <a:noFill/>
            <a:miter lim="800000"/>
            <a:headEnd/>
            <a:tailEnd/>
          </a:ln>
        </p:spPr>
      </p:pic>
      <p:sp>
        <p:nvSpPr>
          <p:cNvPr id="7" name="TextBox 6"/>
          <p:cNvSpPr txBox="1">
            <a:spLocks noChangeArrowheads="1"/>
          </p:cNvSpPr>
          <p:nvPr/>
        </p:nvSpPr>
        <p:spPr bwMode="auto">
          <a:xfrm>
            <a:off x="381000" y="4114800"/>
            <a:ext cx="7848600" cy="1846263"/>
          </a:xfrm>
          <a:prstGeom prst="rect">
            <a:avLst/>
          </a:prstGeom>
          <a:noFill/>
          <a:ln w="9525">
            <a:noFill/>
            <a:miter lim="800000"/>
            <a:headEnd/>
            <a:tailEnd/>
          </a:ln>
        </p:spPr>
        <p:txBody>
          <a:bodyPr>
            <a:spAutoFit/>
          </a:bodyPr>
          <a:lstStyle/>
          <a:p>
            <a:r>
              <a:rPr lang="en-US" sz="3200">
                <a:latin typeface="Calibri" pitchFamily="34" charset="0"/>
              </a:rPr>
              <a:t>Development—focuses on improving an employee’s competence for </a:t>
            </a:r>
            <a:r>
              <a:rPr lang="en-US" sz="3200" b="1" i="1">
                <a:latin typeface="Calibri" pitchFamily="34" charset="0"/>
              </a:rPr>
              <a:t>possible job opportunities in the future</a:t>
            </a:r>
            <a:r>
              <a:rPr lang="en-US" sz="3200">
                <a:latin typeface="Calibri" pitchFamily="34" charset="0"/>
              </a:rPr>
              <a:t>.</a:t>
            </a:r>
          </a:p>
          <a:p>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486400"/>
          </a:xfrm>
        </p:spPr>
        <p:txBody>
          <a:bodyPr rtlCol="0">
            <a:normAutofit fontScale="92500"/>
          </a:bodyPr>
          <a:lstStyle/>
          <a:p>
            <a:pPr fontAlgn="auto">
              <a:spcAft>
                <a:spcPts val="0"/>
              </a:spcAft>
              <a:buFont typeface="Arial" pitchFamily="34" charset="0"/>
              <a:buChar char="•"/>
              <a:defRPr/>
            </a:pPr>
            <a:r>
              <a:rPr lang="en-US" dirty="0" smtClean="0"/>
              <a:t>To apply the information on pages 89-95, what kind of training programs would you create for: </a:t>
            </a:r>
          </a:p>
          <a:p>
            <a:pPr lvl="1" fontAlgn="auto">
              <a:spcAft>
                <a:spcPts val="0"/>
              </a:spcAft>
              <a:buFont typeface="Arial" pitchFamily="34" charset="0"/>
              <a:buChar char="–"/>
              <a:defRPr/>
            </a:pPr>
            <a:r>
              <a:rPr lang="en-US" dirty="0" smtClean="0"/>
              <a:t>First-Line managers</a:t>
            </a:r>
          </a:p>
          <a:p>
            <a:pPr lvl="1" fontAlgn="auto">
              <a:spcAft>
                <a:spcPts val="0"/>
              </a:spcAft>
              <a:buFont typeface="Arial" pitchFamily="34" charset="0"/>
              <a:buChar char="–"/>
              <a:defRPr/>
            </a:pPr>
            <a:r>
              <a:rPr lang="en-US" dirty="0" smtClean="0"/>
              <a:t>Mid-level managers</a:t>
            </a:r>
          </a:p>
          <a:p>
            <a:pPr lvl="1" fontAlgn="auto">
              <a:spcAft>
                <a:spcPts val="0"/>
              </a:spcAft>
              <a:buFont typeface="Arial" pitchFamily="34" charset="0"/>
              <a:buChar char="–"/>
              <a:defRPr/>
            </a:pPr>
            <a:r>
              <a:rPr lang="en-US" dirty="0" smtClean="0"/>
              <a:t>Top-level managers</a:t>
            </a:r>
          </a:p>
          <a:p>
            <a:pPr lvl="1"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dirty="0" smtClean="0"/>
              <a:t>What is the critical objective of management development programs? </a:t>
            </a:r>
          </a:p>
          <a:p>
            <a:pPr lvl="1" fontAlgn="auto">
              <a:spcAft>
                <a:spcPts val="0"/>
              </a:spcAft>
              <a:buFont typeface="Arial" pitchFamily="34" charset="0"/>
              <a:buChar char="–"/>
              <a:defRPr/>
            </a:pPr>
            <a:r>
              <a:rPr lang="en-US" dirty="0" smtClean="0"/>
              <a:t>To help managers understand and appreciate their individual strengths, weaknesses, interests and core values. (pg. 91)</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
        <p:nvSpPr>
          <p:cNvPr id="55298" name="Title 3"/>
          <p:cNvSpPr>
            <a:spLocks noGrp="1"/>
          </p:cNvSpPr>
          <p:nvPr>
            <p:ph type="title"/>
          </p:nvPr>
        </p:nvSpPr>
        <p:spPr/>
        <p:txBody>
          <a:bodyPr/>
          <a:lstStyle/>
          <a:p>
            <a:r>
              <a:rPr lang="en-US" smtClean="0"/>
              <a:t>Application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mtClean="0"/>
              <a:t>Developing Training Programs</a:t>
            </a:r>
          </a:p>
        </p:txBody>
      </p:sp>
      <p:sp>
        <p:nvSpPr>
          <p:cNvPr id="57346" name="Content Placeholder 2"/>
          <p:cNvSpPr>
            <a:spLocks noGrp="1"/>
          </p:cNvSpPr>
          <p:nvPr>
            <p:ph idx="1"/>
          </p:nvPr>
        </p:nvSpPr>
        <p:spPr>
          <a:xfrm>
            <a:off x="457200" y="1981200"/>
            <a:ext cx="8229600" cy="4525963"/>
          </a:xfrm>
        </p:spPr>
        <p:txBody>
          <a:bodyPr/>
          <a:lstStyle/>
          <a:p>
            <a:r>
              <a:rPr lang="en-US" smtClean="0"/>
              <a:t>What are the potential personal and organizational benefits of training?</a:t>
            </a:r>
          </a:p>
          <a:p>
            <a:pPr>
              <a:buFont typeface="Arial" charset="0"/>
              <a:buNone/>
            </a:pPr>
            <a:endParaRPr lang="en-US" smtClean="0"/>
          </a:p>
          <a:p>
            <a:r>
              <a:rPr lang="en-US" smtClean="0"/>
              <a:t>What is the first step in designing a training program?</a:t>
            </a:r>
          </a:p>
          <a:p>
            <a:endParaRPr lang="en-US" smtClean="0"/>
          </a:p>
          <a:p>
            <a:r>
              <a:rPr lang="en-US" smtClean="0"/>
              <a:t>What would you include in a comprehensive needs assessment?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4343400"/>
          </a:xfrm>
        </p:spPr>
        <p:txBody>
          <a:bodyPr rtlCol="0">
            <a:normAutofit fontScale="90000"/>
          </a:bodyPr>
          <a:lstStyle/>
          <a:p>
            <a:pPr fontAlgn="auto">
              <a:spcAft>
                <a:spcPts val="0"/>
              </a:spcAft>
              <a:defRPr/>
            </a:pPr>
            <a:r>
              <a:rPr lang="en-US" dirty="0" smtClean="0"/>
              <a:t>Most training programs are oriented toward modifying and improving workers’ skills in one of four primary categories. What are the categories and what might you include in a training program in each category?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609600"/>
            <a:ext cx="5486400" cy="5592763"/>
          </a:xfrm>
        </p:spPr>
        <p:txBody>
          <a:bodyPr rtlCol="0">
            <a:normAutofit fontScale="90000"/>
          </a:bodyPr>
          <a:lstStyle/>
          <a:p>
            <a:pPr algn="l" fontAlgn="auto">
              <a:spcAft>
                <a:spcPts val="0"/>
              </a:spcAft>
              <a:defRPr/>
            </a:pPr>
            <a:r>
              <a:rPr lang="en-US" dirty="0" smtClean="0"/>
              <a:t>What is OJT, OFS and On-site/Off-job Training and what are some examples of each?</a:t>
            </a:r>
            <a:br>
              <a:rPr lang="en-US" dirty="0" smtClean="0"/>
            </a:br>
            <a:r>
              <a:rPr lang="en-US" dirty="0" smtClean="0"/>
              <a:t/>
            </a:r>
            <a:br>
              <a:rPr lang="en-US" dirty="0" smtClean="0"/>
            </a:br>
            <a:r>
              <a:rPr lang="en-US" dirty="0" smtClean="0"/>
              <a:t>Identify some advantages and disadvantages of each.</a:t>
            </a:r>
            <a:endParaRPr lang="en-US" dirty="0"/>
          </a:p>
        </p:txBody>
      </p:sp>
      <p:pic>
        <p:nvPicPr>
          <p:cNvPr id="61442" name="Picture 3" descr="C:\Documents and Settings\csandoval\Local Settings\Temp\Temporary Internet Files\Content.IE5\9GIDJNWO\MPj04395620000[1].jpg"/>
          <p:cNvPicPr>
            <a:picLocks noChangeAspect="1" noChangeArrowheads="1"/>
          </p:cNvPicPr>
          <p:nvPr/>
        </p:nvPicPr>
        <p:blipFill>
          <a:blip r:embed="rId3"/>
          <a:srcRect/>
          <a:stretch>
            <a:fillRect/>
          </a:stretch>
        </p:blipFill>
        <p:spPr bwMode="auto">
          <a:xfrm>
            <a:off x="381000" y="1066800"/>
            <a:ext cx="26162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What is one method you can use to evaluate training programs?</a:t>
            </a:r>
            <a:endParaRPr lang="en-US" dirty="0"/>
          </a:p>
        </p:txBody>
      </p:sp>
      <p:sp>
        <p:nvSpPr>
          <p:cNvPr id="3" name="Content Placeholder 2"/>
          <p:cNvSpPr>
            <a:spLocks noGrp="1"/>
          </p:cNvSpPr>
          <p:nvPr>
            <p:ph idx="1"/>
          </p:nvPr>
        </p:nvSpPr>
        <p:spPr>
          <a:xfrm>
            <a:off x="457200" y="1600200"/>
            <a:ext cx="8229600" cy="5257800"/>
          </a:xfrm>
        </p:spPr>
        <p:txBody>
          <a:bodyPr/>
          <a:lstStyle/>
          <a:p>
            <a:r>
              <a:rPr lang="en-US" smtClean="0"/>
              <a:t>Kirkpatrick’s Method of Evaluating Training Programs </a:t>
            </a:r>
          </a:p>
          <a:p>
            <a:endParaRPr lang="en-US" smtClean="0"/>
          </a:p>
          <a:p>
            <a:r>
              <a:rPr lang="en-US" smtClean="0"/>
              <a:t>What does this method include?</a:t>
            </a:r>
          </a:p>
          <a:p>
            <a:pPr lvl="1"/>
            <a:r>
              <a:rPr lang="en-US" smtClean="0"/>
              <a:t>Four distinct and related hierarchical levels of evaluation:</a:t>
            </a:r>
          </a:p>
          <a:p>
            <a:pPr lvl="2"/>
            <a:r>
              <a:rPr lang="en-US" smtClean="0"/>
              <a:t>Reaction</a:t>
            </a:r>
          </a:p>
          <a:p>
            <a:pPr lvl="2"/>
            <a:r>
              <a:rPr lang="en-US" smtClean="0"/>
              <a:t>Learning </a:t>
            </a:r>
          </a:p>
          <a:p>
            <a:pPr lvl="2"/>
            <a:r>
              <a:rPr lang="en-US" smtClean="0"/>
              <a:t>Behavior</a:t>
            </a:r>
          </a:p>
          <a:p>
            <a:pPr lvl="2"/>
            <a:r>
              <a:rPr lang="en-US" smtClean="0"/>
              <a:t>Results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linds(horizontal)">
                                      <p:cBhvr>
                                        <p:cTn id="28" dur="500"/>
                                        <p:tgtEl>
                                          <p:spTgt spid="3">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linds(horizontal)">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Designing Effective </a:t>
            </a:r>
            <a:br>
              <a:rPr lang="en-US" dirty="0" smtClean="0"/>
            </a:br>
            <a:r>
              <a:rPr lang="en-US" dirty="0" smtClean="0"/>
              <a:t>Training Evaluation Programs</a:t>
            </a:r>
            <a:endParaRPr lang="en-US" dirty="0"/>
          </a:p>
        </p:txBody>
      </p:sp>
      <p:sp>
        <p:nvSpPr>
          <p:cNvPr id="3" name="Content Placeholder 2"/>
          <p:cNvSpPr>
            <a:spLocks noGrp="1"/>
          </p:cNvSpPr>
          <p:nvPr>
            <p:ph idx="1"/>
          </p:nvPr>
        </p:nvSpPr>
        <p:spPr>
          <a:xfrm>
            <a:off x="457200" y="2209800"/>
            <a:ext cx="8229600" cy="3048000"/>
          </a:xfrm>
        </p:spPr>
        <p:txBody>
          <a:bodyPr rtlCol="0">
            <a:normAutofit lnSpcReduction="10000"/>
          </a:bodyPr>
          <a:lstStyle/>
          <a:p>
            <a:pPr fontAlgn="auto">
              <a:spcAft>
                <a:spcPts val="0"/>
              </a:spcAft>
              <a:buFont typeface="Arial" pitchFamily="34" charset="0"/>
              <a:buChar char="•"/>
              <a:defRPr/>
            </a:pPr>
            <a:r>
              <a:rPr lang="en-US" dirty="0" smtClean="0"/>
              <a:t>Effective evaluation program designs use  ____________  ____________ that are prepared before the training begins.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smtClean="0"/>
              <a:t>These measure include _____________ and _______________ data.</a:t>
            </a:r>
            <a:endParaRPr lang="en-US" dirty="0"/>
          </a:p>
        </p:txBody>
      </p:sp>
      <p:sp>
        <p:nvSpPr>
          <p:cNvPr id="4" name="TextBox 3"/>
          <p:cNvSpPr txBox="1">
            <a:spLocks noChangeArrowheads="1"/>
          </p:cNvSpPr>
          <p:nvPr/>
        </p:nvSpPr>
        <p:spPr bwMode="auto">
          <a:xfrm>
            <a:off x="1219200" y="2590800"/>
            <a:ext cx="1600200" cy="584200"/>
          </a:xfrm>
          <a:prstGeom prst="rect">
            <a:avLst/>
          </a:prstGeom>
          <a:noFill/>
          <a:ln w="9525">
            <a:noFill/>
            <a:miter lim="800000"/>
            <a:headEnd/>
            <a:tailEnd/>
          </a:ln>
        </p:spPr>
        <p:txBody>
          <a:bodyPr>
            <a:spAutoFit/>
          </a:bodyPr>
          <a:lstStyle/>
          <a:p>
            <a:r>
              <a:rPr lang="en-US" sz="3200">
                <a:solidFill>
                  <a:srgbClr val="C00000"/>
                </a:solidFill>
                <a:latin typeface="Calibri" pitchFamily="34" charset="0"/>
              </a:rPr>
              <a:t>multiple</a:t>
            </a:r>
          </a:p>
        </p:txBody>
      </p:sp>
      <p:sp>
        <p:nvSpPr>
          <p:cNvPr id="5" name="TextBox 4"/>
          <p:cNvSpPr txBox="1">
            <a:spLocks noChangeArrowheads="1"/>
          </p:cNvSpPr>
          <p:nvPr/>
        </p:nvSpPr>
        <p:spPr bwMode="auto">
          <a:xfrm>
            <a:off x="3733800" y="2590800"/>
            <a:ext cx="1981200" cy="584200"/>
          </a:xfrm>
          <a:prstGeom prst="rect">
            <a:avLst/>
          </a:prstGeom>
          <a:noFill/>
          <a:ln w="9525">
            <a:noFill/>
            <a:miter lim="800000"/>
            <a:headEnd/>
            <a:tailEnd/>
          </a:ln>
        </p:spPr>
        <p:txBody>
          <a:bodyPr>
            <a:spAutoFit/>
          </a:bodyPr>
          <a:lstStyle/>
          <a:p>
            <a:r>
              <a:rPr lang="en-US" sz="3200">
                <a:solidFill>
                  <a:srgbClr val="C00000"/>
                </a:solidFill>
                <a:latin typeface="Calibri" pitchFamily="34" charset="0"/>
              </a:rPr>
              <a:t>measures</a:t>
            </a:r>
          </a:p>
        </p:txBody>
      </p:sp>
      <p:sp>
        <p:nvSpPr>
          <p:cNvPr id="6" name="TextBox 5"/>
          <p:cNvSpPr txBox="1">
            <a:spLocks noChangeArrowheads="1"/>
          </p:cNvSpPr>
          <p:nvPr/>
        </p:nvSpPr>
        <p:spPr bwMode="auto">
          <a:xfrm>
            <a:off x="4953000" y="4038600"/>
            <a:ext cx="2514600" cy="584200"/>
          </a:xfrm>
          <a:prstGeom prst="rect">
            <a:avLst/>
          </a:prstGeom>
          <a:noFill/>
          <a:ln w="9525">
            <a:noFill/>
            <a:miter lim="800000"/>
            <a:headEnd/>
            <a:tailEnd/>
          </a:ln>
        </p:spPr>
        <p:txBody>
          <a:bodyPr>
            <a:spAutoFit/>
          </a:bodyPr>
          <a:lstStyle/>
          <a:p>
            <a:r>
              <a:rPr lang="en-US" sz="3200">
                <a:solidFill>
                  <a:srgbClr val="C00000"/>
                </a:solidFill>
                <a:latin typeface="Calibri" pitchFamily="34" charset="0"/>
              </a:rPr>
              <a:t>pretraining</a:t>
            </a:r>
          </a:p>
        </p:txBody>
      </p:sp>
      <p:sp>
        <p:nvSpPr>
          <p:cNvPr id="7" name="TextBox 6"/>
          <p:cNvSpPr txBox="1">
            <a:spLocks noChangeArrowheads="1"/>
          </p:cNvSpPr>
          <p:nvPr/>
        </p:nvSpPr>
        <p:spPr bwMode="auto">
          <a:xfrm>
            <a:off x="1295400" y="4495800"/>
            <a:ext cx="3200400" cy="584200"/>
          </a:xfrm>
          <a:prstGeom prst="rect">
            <a:avLst/>
          </a:prstGeom>
          <a:noFill/>
          <a:ln w="9525">
            <a:noFill/>
            <a:miter lim="800000"/>
            <a:headEnd/>
            <a:tailEnd/>
          </a:ln>
        </p:spPr>
        <p:txBody>
          <a:bodyPr>
            <a:spAutoFit/>
          </a:bodyPr>
          <a:lstStyle/>
          <a:p>
            <a:r>
              <a:rPr lang="en-US" sz="3200">
                <a:solidFill>
                  <a:srgbClr val="C00000"/>
                </a:solidFill>
                <a:latin typeface="Calibri" pitchFamily="34" charset="0"/>
              </a:rPr>
              <a:t>posttraining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2"/>
          <p:cNvSpPr>
            <a:spLocks noGrp="1"/>
          </p:cNvSpPr>
          <p:nvPr>
            <p:ph idx="1"/>
          </p:nvPr>
        </p:nvSpPr>
        <p:spPr>
          <a:xfrm>
            <a:off x="4648200" y="1447800"/>
            <a:ext cx="4038600" cy="3581400"/>
          </a:xfrm>
        </p:spPr>
        <p:txBody>
          <a:bodyPr/>
          <a:lstStyle/>
          <a:p>
            <a:pPr algn="ctr">
              <a:buFont typeface="Arial" charset="0"/>
              <a:buNone/>
            </a:pPr>
            <a:r>
              <a:rPr lang="en-US" sz="8800" b="1" smtClean="0"/>
              <a:t>GOOD</a:t>
            </a:r>
          </a:p>
          <a:p>
            <a:pPr algn="ctr">
              <a:buFont typeface="Arial" charset="0"/>
              <a:buNone/>
            </a:pPr>
            <a:r>
              <a:rPr lang="en-US" sz="8800" b="1" smtClean="0"/>
              <a:t>LUCK!</a:t>
            </a:r>
          </a:p>
        </p:txBody>
      </p:sp>
      <p:pic>
        <p:nvPicPr>
          <p:cNvPr id="67586" name="Picture 3" descr="C:\Documents and Settings\csandoval\Local Settings\Temp\Temporary Internet Files\Content.IE5\KYN83DMD\MPj04074230000[1].jpg"/>
          <p:cNvPicPr>
            <a:picLocks noChangeAspect="1" noChangeArrowheads="1"/>
          </p:cNvPicPr>
          <p:nvPr/>
        </p:nvPicPr>
        <p:blipFill>
          <a:blip r:embed="rId3"/>
          <a:srcRect/>
          <a:stretch>
            <a:fillRect/>
          </a:stretch>
        </p:blipFill>
        <p:spPr bwMode="auto">
          <a:xfrm>
            <a:off x="457200" y="914400"/>
            <a:ext cx="3992563" cy="4992688"/>
          </a:xfrm>
          <a:prstGeom prst="rect">
            <a:avLst/>
          </a:prstGeom>
          <a:noFill/>
          <a:ln w="9525">
            <a:noFill/>
            <a:miter lim="800000"/>
            <a:headEnd/>
            <a:tailEnd/>
          </a:ln>
        </p:spPr>
      </p:pic>
      <p:sp>
        <p:nvSpPr>
          <p:cNvPr id="6" name="TextBox 5"/>
          <p:cNvSpPr txBox="1"/>
          <p:nvPr/>
        </p:nvSpPr>
        <p:spPr>
          <a:xfrm rot="1356927">
            <a:off x="61913" y="1827213"/>
            <a:ext cx="2536825" cy="831850"/>
          </a:xfrm>
          <a:prstGeom prst="rect">
            <a:avLst/>
          </a:prstGeom>
          <a:solidFill>
            <a:schemeClr val="bg1">
              <a:lumMod val="85000"/>
            </a:schemeClr>
          </a:solidFill>
        </p:spPr>
        <p:txBody>
          <a:bodyPr>
            <a:spAutoFit/>
          </a:bodyPr>
          <a:lstStyle/>
          <a:p>
            <a:pPr fontAlgn="auto">
              <a:spcBef>
                <a:spcPts val="0"/>
              </a:spcBef>
              <a:spcAft>
                <a:spcPts val="0"/>
              </a:spcAft>
              <a:defRPr/>
            </a:pPr>
            <a:r>
              <a:rPr lang="en-US" sz="2400" b="1" dirty="0">
                <a:latin typeface="+mn-lt"/>
              </a:rPr>
              <a:t>Your hard work pays off.</a:t>
            </a:r>
            <a:endParaRPr lang="en-US" b="1"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b="1" smtClean="0"/>
              <a:t>Bloom’s Taxonomy</a:t>
            </a:r>
          </a:p>
        </p:txBody>
      </p:sp>
      <p:sp>
        <p:nvSpPr>
          <p:cNvPr id="3" name="Content Placeholder 2"/>
          <p:cNvSpPr>
            <a:spLocks noGrp="1"/>
          </p:cNvSpPr>
          <p:nvPr>
            <p:ph idx="1"/>
          </p:nvPr>
        </p:nvSpPr>
        <p:spPr>
          <a:xfrm>
            <a:off x="457200" y="1600200"/>
            <a:ext cx="8153400" cy="4648200"/>
          </a:xfrm>
        </p:spPr>
        <p:txBody>
          <a:bodyPr/>
          <a:lstStyle/>
          <a:p>
            <a:pPr marL="3175" indent="-3175">
              <a:buFont typeface="Arial" charset="0"/>
              <a:buNone/>
            </a:pPr>
            <a:r>
              <a:rPr lang="en-US" sz="4000" smtClean="0"/>
              <a:t>Q: What is Bloom’s Taxonomy?</a:t>
            </a:r>
          </a:p>
          <a:p>
            <a:pPr marL="3175" indent="-3175">
              <a:buFont typeface="Arial" charset="0"/>
              <a:buNone/>
            </a:pPr>
            <a:endParaRPr lang="en-US" sz="4000" smtClean="0"/>
          </a:p>
          <a:p>
            <a:pPr marL="3175" indent="-3175">
              <a:buFont typeface="Arial" charset="0"/>
              <a:buNone/>
            </a:pPr>
            <a:r>
              <a:rPr lang="en-US" sz="4000" smtClean="0"/>
              <a:t>A: A learning theory that </a:t>
            </a:r>
          </a:p>
          <a:p>
            <a:pPr marL="3175" indent="-3175">
              <a:buFont typeface="Arial" charset="0"/>
              <a:buNone/>
            </a:pPr>
            <a:r>
              <a:rPr lang="en-US" sz="4000" smtClean="0"/>
              <a:t>illustrates a hierarchy of five </a:t>
            </a:r>
          </a:p>
          <a:p>
            <a:pPr marL="3175" indent="-3175">
              <a:buFont typeface="Arial" charset="0"/>
              <a:buNone/>
            </a:pPr>
            <a:r>
              <a:rPr lang="en-US" sz="4000" smtClean="0"/>
              <a:t>learning outcomes included in the </a:t>
            </a:r>
            <a:r>
              <a:rPr lang="en-US" sz="4000" b="1" smtClean="0"/>
              <a:t>cognitive domain</a:t>
            </a:r>
            <a:r>
              <a:rPr lang="en-US" sz="4000" smtClean="0"/>
              <a:t>.</a:t>
            </a:r>
          </a:p>
          <a:p>
            <a:pPr marL="3175" indent="-3175">
              <a:buFont typeface="Arial" charset="0"/>
              <a:buNone/>
            </a:pPr>
            <a:endParaRPr lang="en-US" smtClean="0"/>
          </a:p>
        </p:txBody>
      </p:sp>
      <p:pic>
        <p:nvPicPr>
          <p:cNvPr id="19459" name="Picture 2" descr="C:\Documents and Settings\csandoval\Local Settings\Temp\Temporary Internet Files\Content.IE5\3OMCMME8\MPj04387460000[1].jpg"/>
          <p:cNvPicPr>
            <a:picLocks noChangeAspect="1" noChangeArrowheads="1"/>
          </p:cNvPicPr>
          <p:nvPr/>
        </p:nvPicPr>
        <p:blipFill>
          <a:blip r:embed="rId3"/>
          <a:srcRect/>
          <a:stretch>
            <a:fillRect/>
          </a:stretch>
        </p:blipFill>
        <p:spPr bwMode="auto">
          <a:xfrm>
            <a:off x="7010400" y="1752600"/>
            <a:ext cx="171450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b="1" smtClean="0"/>
              <a:t>Bloom’s Taxonomy</a:t>
            </a:r>
            <a:endParaRPr lang="en-US" smtClean="0"/>
          </a:p>
        </p:txBody>
      </p:sp>
      <p:pic>
        <p:nvPicPr>
          <p:cNvPr id="21506" name="Picture 3" descr="C:\Documents and Settings\csandoval\Local Settings\Temp\Temporary Internet Files\Content.IE5\9BTI5D8W\MPj03094910000[1].jpg"/>
          <p:cNvPicPr>
            <a:picLocks noChangeAspect="1" noChangeArrowheads="1"/>
          </p:cNvPicPr>
          <p:nvPr/>
        </p:nvPicPr>
        <p:blipFill>
          <a:blip r:embed="rId3"/>
          <a:srcRect l="6250" t="20833" r="25000" b="22917"/>
          <a:stretch>
            <a:fillRect/>
          </a:stretch>
        </p:blipFill>
        <p:spPr bwMode="auto">
          <a:xfrm>
            <a:off x="838200" y="1524000"/>
            <a:ext cx="3886200" cy="4768850"/>
          </a:xfrm>
          <a:prstGeom prst="rect">
            <a:avLst/>
          </a:prstGeom>
          <a:noFill/>
          <a:ln w="9525">
            <a:noFill/>
            <a:miter lim="800000"/>
            <a:headEnd/>
            <a:tailEnd/>
          </a:ln>
        </p:spPr>
      </p:pic>
      <p:sp>
        <p:nvSpPr>
          <p:cNvPr id="21507" name="TextBox 6"/>
          <p:cNvSpPr txBox="1">
            <a:spLocks noChangeArrowheads="1"/>
          </p:cNvSpPr>
          <p:nvPr/>
        </p:nvSpPr>
        <p:spPr bwMode="auto">
          <a:xfrm>
            <a:off x="4724400" y="5029200"/>
            <a:ext cx="3124200" cy="584200"/>
          </a:xfrm>
          <a:prstGeom prst="rect">
            <a:avLst/>
          </a:prstGeom>
          <a:noFill/>
          <a:ln w="9525">
            <a:noFill/>
            <a:miter lim="800000"/>
            <a:headEnd/>
            <a:tailEnd/>
          </a:ln>
        </p:spPr>
        <p:txBody>
          <a:bodyPr>
            <a:spAutoFit/>
          </a:bodyPr>
          <a:lstStyle/>
          <a:p>
            <a:r>
              <a:rPr lang="en-US" sz="3200">
                <a:latin typeface="Calibri" pitchFamily="34" charset="0"/>
              </a:rPr>
              <a:t>Basic Knowledge</a:t>
            </a:r>
          </a:p>
        </p:txBody>
      </p:sp>
      <p:sp>
        <p:nvSpPr>
          <p:cNvPr id="21508" name="TextBox 7"/>
          <p:cNvSpPr txBox="1">
            <a:spLocks noChangeArrowheads="1"/>
          </p:cNvSpPr>
          <p:nvPr/>
        </p:nvSpPr>
        <p:spPr bwMode="auto">
          <a:xfrm>
            <a:off x="4724400" y="4267200"/>
            <a:ext cx="3124200" cy="584200"/>
          </a:xfrm>
          <a:prstGeom prst="rect">
            <a:avLst/>
          </a:prstGeom>
          <a:noFill/>
          <a:ln w="9525">
            <a:noFill/>
            <a:miter lim="800000"/>
            <a:headEnd/>
            <a:tailEnd/>
          </a:ln>
        </p:spPr>
        <p:txBody>
          <a:bodyPr>
            <a:spAutoFit/>
          </a:bodyPr>
          <a:lstStyle/>
          <a:p>
            <a:r>
              <a:rPr lang="en-US" sz="3200">
                <a:latin typeface="Calibri" pitchFamily="34" charset="0"/>
              </a:rPr>
              <a:t>Comprehension</a:t>
            </a:r>
          </a:p>
        </p:txBody>
      </p:sp>
      <p:sp>
        <p:nvSpPr>
          <p:cNvPr id="21509" name="TextBox 8"/>
          <p:cNvSpPr txBox="1">
            <a:spLocks noChangeArrowheads="1"/>
          </p:cNvSpPr>
          <p:nvPr/>
        </p:nvSpPr>
        <p:spPr bwMode="auto">
          <a:xfrm>
            <a:off x="4724400" y="3429000"/>
            <a:ext cx="3124200" cy="584200"/>
          </a:xfrm>
          <a:prstGeom prst="rect">
            <a:avLst/>
          </a:prstGeom>
          <a:noFill/>
          <a:ln w="9525">
            <a:noFill/>
            <a:miter lim="800000"/>
            <a:headEnd/>
            <a:tailEnd/>
          </a:ln>
        </p:spPr>
        <p:txBody>
          <a:bodyPr>
            <a:spAutoFit/>
          </a:bodyPr>
          <a:lstStyle/>
          <a:p>
            <a:r>
              <a:rPr lang="en-US" sz="3200">
                <a:latin typeface="Calibri" pitchFamily="34" charset="0"/>
              </a:rPr>
              <a:t>Application</a:t>
            </a:r>
          </a:p>
        </p:txBody>
      </p:sp>
      <p:sp>
        <p:nvSpPr>
          <p:cNvPr id="21510" name="TextBox 9"/>
          <p:cNvSpPr txBox="1">
            <a:spLocks noChangeArrowheads="1"/>
          </p:cNvSpPr>
          <p:nvPr/>
        </p:nvSpPr>
        <p:spPr bwMode="auto">
          <a:xfrm>
            <a:off x="4724400" y="2590800"/>
            <a:ext cx="3124200" cy="584200"/>
          </a:xfrm>
          <a:prstGeom prst="rect">
            <a:avLst/>
          </a:prstGeom>
          <a:noFill/>
          <a:ln w="9525">
            <a:noFill/>
            <a:miter lim="800000"/>
            <a:headEnd/>
            <a:tailEnd/>
          </a:ln>
        </p:spPr>
        <p:txBody>
          <a:bodyPr>
            <a:spAutoFit/>
          </a:bodyPr>
          <a:lstStyle/>
          <a:p>
            <a:r>
              <a:rPr lang="en-US" sz="3200">
                <a:latin typeface="Calibri" pitchFamily="34" charset="0"/>
              </a:rPr>
              <a:t>Synthesis</a:t>
            </a:r>
          </a:p>
        </p:txBody>
      </p:sp>
      <p:sp>
        <p:nvSpPr>
          <p:cNvPr id="21511" name="TextBox 10"/>
          <p:cNvSpPr txBox="1">
            <a:spLocks noChangeArrowheads="1"/>
          </p:cNvSpPr>
          <p:nvPr/>
        </p:nvSpPr>
        <p:spPr bwMode="auto">
          <a:xfrm>
            <a:off x="4724400" y="1828800"/>
            <a:ext cx="3124200" cy="584200"/>
          </a:xfrm>
          <a:prstGeom prst="rect">
            <a:avLst/>
          </a:prstGeom>
          <a:noFill/>
          <a:ln w="9525">
            <a:noFill/>
            <a:miter lim="800000"/>
            <a:headEnd/>
            <a:tailEnd/>
          </a:ln>
        </p:spPr>
        <p:txBody>
          <a:bodyPr>
            <a:spAutoFit/>
          </a:bodyPr>
          <a:lstStyle/>
          <a:p>
            <a:r>
              <a:rPr lang="en-US" sz="3200">
                <a:latin typeface="Calibri" pitchFamily="34" charset="0"/>
              </a:rPr>
              <a:t>Evaluation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Apply Bloom’s Taxonomy to </a:t>
            </a:r>
            <a:br>
              <a:rPr lang="en-US" dirty="0" smtClean="0"/>
            </a:br>
            <a:r>
              <a:rPr lang="en-US" dirty="0" smtClean="0"/>
              <a:t>Learning a New Computer Program</a:t>
            </a:r>
            <a:endParaRPr lang="en-US" dirty="0"/>
          </a:p>
        </p:txBody>
      </p:sp>
      <p:sp>
        <p:nvSpPr>
          <p:cNvPr id="3" name="Content Placeholder 2"/>
          <p:cNvSpPr>
            <a:spLocks noGrp="1"/>
          </p:cNvSpPr>
          <p:nvPr>
            <p:ph sz="half" idx="1"/>
          </p:nvPr>
        </p:nvSpPr>
        <p:spPr>
          <a:xfrm>
            <a:off x="457200" y="1905000"/>
            <a:ext cx="4038600" cy="4953000"/>
          </a:xfrm>
        </p:spPr>
        <p:txBody>
          <a:bodyPr rtlCol="0">
            <a:normAutofit fontScale="55000" lnSpcReduction="20000"/>
          </a:bodyPr>
          <a:lstStyle/>
          <a:p>
            <a:pPr fontAlgn="auto">
              <a:spcAft>
                <a:spcPts val="0"/>
              </a:spcAft>
              <a:buFont typeface="Arial" pitchFamily="34" charset="0"/>
              <a:buNone/>
              <a:defRPr/>
            </a:pPr>
            <a:r>
              <a:rPr lang="en-US" sz="3200" b="1" dirty="0" smtClean="0"/>
              <a:t>Basic Knowledge</a:t>
            </a:r>
            <a:endParaRPr lang="en-US" sz="3200" dirty="0" smtClean="0"/>
          </a:p>
          <a:p>
            <a:pPr fontAlgn="auto">
              <a:spcAft>
                <a:spcPts val="0"/>
              </a:spcAft>
              <a:buFont typeface="Arial" pitchFamily="34" charset="0"/>
              <a:buChar char="•"/>
              <a:defRPr/>
            </a:pPr>
            <a:r>
              <a:rPr lang="en-US" sz="3200" b="1" dirty="0" smtClean="0"/>
              <a:t>Defining</a:t>
            </a:r>
            <a:r>
              <a:rPr lang="en-US" sz="3200" dirty="0" smtClean="0"/>
              <a:t> Specific terms and principles</a:t>
            </a:r>
          </a:p>
          <a:p>
            <a:pPr fontAlgn="auto">
              <a:spcAft>
                <a:spcPts val="0"/>
              </a:spcAft>
              <a:buFont typeface="Arial" pitchFamily="34" charset="0"/>
              <a:buChar char="•"/>
              <a:defRPr/>
            </a:pPr>
            <a:r>
              <a:rPr lang="en-US" sz="3200" b="1" dirty="0" smtClean="0"/>
              <a:t>Reciting</a:t>
            </a:r>
            <a:r>
              <a:rPr lang="en-US" sz="3200" dirty="0" smtClean="0"/>
              <a:t> specific facts and rules</a:t>
            </a:r>
          </a:p>
          <a:p>
            <a:pPr fontAlgn="auto">
              <a:spcAft>
                <a:spcPts val="0"/>
              </a:spcAft>
              <a:buFont typeface="Arial" pitchFamily="34" charset="0"/>
              <a:buChar char="•"/>
              <a:defRPr/>
            </a:pPr>
            <a:r>
              <a:rPr lang="en-US" sz="3200" b="1" dirty="0" smtClean="0"/>
              <a:t>Matching</a:t>
            </a:r>
            <a:r>
              <a:rPr lang="en-US" sz="3200" dirty="0" smtClean="0"/>
              <a:t> concepts with explanations</a:t>
            </a:r>
          </a:p>
          <a:p>
            <a:pPr fontAlgn="auto">
              <a:spcAft>
                <a:spcPts val="0"/>
              </a:spcAft>
              <a:buFont typeface="Arial" pitchFamily="34" charset="0"/>
              <a:buNone/>
              <a:defRPr/>
            </a:pPr>
            <a:endParaRPr lang="en-US" sz="3200" b="1" dirty="0" smtClean="0"/>
          </a:p>
          <a:p>
            <a:pPr fontAlgn="auto">
              <a:spcAft>
                <a:spcPts val="0"/>
              </a:spcAft>
              <a:buFont typeface="Arial" pitchFamily="34" charset="0"/>
              <a:buNone/>
              <a:defRPr/>
            </a:pPr>
            <a:r>
              <a:rPr lang="en-US" sz="3200" b="1" dirty="0" smtClean="0"/>
              <a:t>Comprehension</a:t>
            </a:r>
            <a:endParaRPr lang="en-US" sz="3200" dirty="0" smtClean="0"/>
          </a:p>
          <a:p>
            <a:pPr fontAlgn="auto">
              <a:spcAft>
                <a:spcPts val="0"/>
              </a:spcAft>
              <a:buFont typeface="Arial" pitchFamily="34" charset="0"/>
              <a:buChar char="•"/>
              <a:defRPr/>
            </a:pPr>
            <a:r>
              <a:rPr lang="en-US" sz="3200" b="1" dirty="0" smtClean="0"/>
              <a:t>Explaining</a:t>
            </a:r>
            <a:r>
              <a:rPr lang="en-US" sz="3200" dirty="0" smtClean="0"/>
              <a:t> facts and principles</a:t>
            </a:r>
          </a:p>
          <a:p>
            <a:pPr fontAlgn="auto">
              <a:spcAft>
                <a:spcPts val="0"/>
              </a:spcAft>
              <a:buFont typeface="Arial" pitchFamily="34" charset="0"/>
              <a:buChar char="•"/>
              <a:defRPr/>
            </a:pPr>
            <a:r>
              <a:rPr lang="en-US" sz="3200" b="1" dirty="0" smtClean="0"/>
              <a:t>Interpreting</a:t>
            </a:r>
            <a:r>
              <a:rPr lang="en-US" sz="3200" dirty="0" smtClean="0"/>
              <a:t> charts and graphs</a:t>
            </a:r>
          </a:p>
          <a:p>
            <a:pPr fontAlgn="auto">
              <a:spcAft>
                <a:spcPts val="0"/>
              </a:spcAft>
              <a:buFont typeface="Arial" pitchFamily="34" charset="0"/>
              <a:buChar char="•"/>
              <a:defRPr/>
            </a:pPr>
            <a:r>
              <a:rPr lang="en-US" sz="3200" b="1" dirty="0" smtClean="0"/>
              <a:t>Predicting</a:t>
            </a:r>
            <a:r>
              <a:rPr lang="en-US" sz="3200" dirty="0" smtClean="0"/>
              <a:t> future consequences implied in data</a:t>
            </a:r>
          </a:p>
          <a:p>
            <a:pPr fontAlgn="auto">
              <a:spcAft>
                <a:spcPts val="0"/>
              </a:spcAft>
              <a:buFont typeface="Arial" pitchFamily="34" charset="0"/>
              <a:buChar char="•"/>
              <a:defRPr/>
            </a:pPr>
            <a:endParaRPr lang="en-US" sz="3200" dirty="0" smtClean="0"/>
          </a:p>
          <a:p>
            <a:pPr fontAlgn="auto">
              <a:spcAft>
                <a:spcPts val="0"/>
              </a:spcAft>
              <a:buFont typeface="Arial" pitchFamily="34" charset="0"/>
              <a:buNone/>
              <a:defRPr/>
            </a:pPr>
            <a:r>
              <a:rPr lang="en-US" sz="3200" b="1" dirty="0" smtClean="0"/>
              <a:t>Application</a:t>
            </a:r>
            <a:endParaRPr lang="en-US" sz="3200" dirty="0" smtClean="0"/>
          </a:p>
          <a:p>
            <a:pPr fontAlgn="auto">
              <a:spcAft>
                <a:spcPts val="0"/>
              </a:spcAft>
              <a:buFont typeface="Arial" pitchFamily="34" charset="0"/>
              <a:buChar char="•"/>
              <a:defRPr/>
            </a:pPr>
            <a:r>
              <a:rPr lang="en-US" sz="3200" b="1" dirty="0" smtClean="0"/>
              <a:t>Distinguishing</a:t>
            </a:r>
            <a:r>
              <a:rPr lang="en-US" sz="3200" dirty="0" smtClean="0"/>
              <a:t> between facts and inferences</a:t>
            </a:r>
          </a:p>
          <a:p>
            <a:pPr fontAlgn="auto">
              <a:spcAft>
                <a:spcPts val="0"/>
              </a:spcAft>
              <a:buFont typeface="Arial" pitchFamily="34" charset="0"/>
              <a:buChar char="•"/>
              <a:defRPr/>
            </a:pPr>
            <a:r>
              <a:rPr lang="en-US" sz="3200" b="1" dirty="0" smtClean="0"/>
              <a:t>Explaining</a:t>
            </a:r>
            <a:r>
              <a:rPr lang="en-US" sz="3200" dirty="0" smtClean="0"/>
              <a:t> the relevance of data</a:t>
            </a:r>
          </a:p>
          <a:p>
            <a:pPr fontAlgn="auto">
              <a:spcAft>
                <a:spcPts val="0"/>
              </a:spcAft>
              <a:buFont typeface="Arial" pitchFamily="34" charset="0"/>
              <a:buChar char="•"/>
              <a:defRPr/>
            </a:pPr>
            <a:r>
              <a:rPr lang="en-US" sz="3200" b="1" dirty="0" smtClean="0"/>
              <a:t>Analyzing</a:t>
            </a:r>
            <a:r>
              <a:rPr lang="en-US" sz="3200" dirty="0" smtClean="0"/>
              <a:t> the major causes of a problem</a:t>
            </a:r>
          </a:p>
          <a:p>
            <a:pPr fontAlgn="auto">
              <a:spcAft>
                <a:spcPts val="0"/>
              </a:spcAft>
              <a:buFont typeface="Arial" pitchFamily="34" charset="0"/>
              <a:buNone/>
              <a:defRPr/>
            </a:pPr>
            <a:endParaRPr lang="en-US" sz="3200" dirty="0"/>
          </a:p>
          <a:p>
            <a:pPr fontAlgn="auto">
              <a:spcAft>
                <a:spcPts val="0"/>
              </a:spcAft>
              <a:buFont typeface="Arial" pitchFamily="34" charset="0"/>
              <a:buChar char="•"/>
              <a:defRPr/>
            </a:pPr>
            <a:endParaRPr lang="en-US" dirty="0"/>
          </a:p>
        </p:txBody>
      </p:sp>
      <p:sp>
        <p:nvSpPr>
          <p:cNvPr id="4" name="Content Placeholder 3"/>
          <p:cNvSpPr>
            <a:spLocks noGrp="1"/>
          </p:cNvSpPr>
          <p:nvPr>
            <p:ph sz="half" idx="2"/>
          </p:nvPr>
        </p:nvSpPr>
        <p:spPr>
          <a:xfrm>
            <a:off x="4876800" y="1905000"/>
            <a:ext cx="4038600" cy="4572000"/>
          </a:xfrm>
        </p:spPr>
        <p:txBody>
          <a:bodyPr rtlCol="0">
            <a:normAutofit fontScale="55000" lnSpcReduction="20000"/>
          </a:bodyPr>
          <a:lstStyle/>
          <a:p>
            <a:pPr fontAlgn="auto">
              <a:spcAft>
                <a:spcPts val="0"/>
              </a:spcAft>
              <a:buFont typeface="Arial" pitchFamily="34" charset="0"/>
              <a:buNone/>
              <a:defRPr/>
            </a:pPr>
            <a:r>
              <a:rPr lang="en-US" sz="3300" b="1" dirty="0" smtClean="0"/>
              <a:t>Synthesis</a:t>
            </a:r>
            <a:endParaRPr lang="en-US" sz="3300" dirty="0" smtClean="0"/>
          </a:p>
          <a:p>
            <a:pPr fontAlgn="auto">
              <a:spcAft>
                <a:spcPts val="0"/>
              </a:spcAft>
              <a:buFont typeface="Arial" pitchFamily="34" charset="0"/>
              <a:buChar char="•"/>
              <a:defRPr/>
            </a:pPr>
            <a:r>
              <a:rPr lang="en-US" sz="3300" b="1" dirty="0" smtClean="0"/>
              <a:t>Composing</a:t>
            </a:r>
            <a:r>
              <a:rPr lang="en-US" sz="3300" dirty="0" smtClean="0"/>
              <a:t> a musical score</a:t>
            </a:r>
          </a:p>
          <a:p>
            <a:pPr fontAlgn="auto">
              <a:spcAft>
                <a:spcPts val="0"/>
              </a:spcAft>
              <a:buFont typeface="Arial" pitchFamily="34" charset="0"/>
              <a:buChar char="•"/>
              <a:defRPr/>
            </a:pPr>
            <a:r>
              <a:rPr lang="en-US" sz="3300" b="1" dirty="0" smtClean="0"/>
              <a:t>Designing </a:t>
            </a:r>
            <a:r>
              <a:rPr lang="en-US" sz="3300" dirty="0" smtClean="0"/>
              <a:t>a comprehensive plan to solve a problem</a:t>
            </a:r>
          </a:p>
          <a:p>
            <a:pPr fontAlgn="auto">
              <a:spcAft>
                <a:spcPts val="0"/>
              </a:spcAft>
              <a:buFont typeface="Arial" pitchFamily="34" charset="0"/>
              <a:buChar char="•"/>
              <a:defRPr/>
            </a:pPr>
            <a:r>
              <a:rPr lang="en-US" sz="3300" b="1" dirty="0" smtClean="0"/>
              <a:t>Revising</a:t>
            </a:r>
            <a:r>
              <a:rPr lang="en-US" sz="3300" dirty="0" smtClean="0"/>
              <a:t> sections of a chapter</a:t>
            </a:r>
          </a:p>
          <a:p>
            <a:pPr fontAlgn="auto">
              <a:spcAft>
                <a:spcPts val="0"/>
              </a:spcAft>
              <a:buFont typeface="Arial" pitchFamily="34" charset="0"/>
              <a:buChar char="•"/>
              <a:defRPr/>
            </a:pPr>
            <a:endParaRPr lang="en-US" sz="3300" dirty="0" smtClean="0"/>
          </a:p>
          <a:p>
            <a:pPr fontAlgn="auto">
              <a:spcAft>
                <a:spcPts val="0"/>
              </a:spcAft>
              <a:buFont typeface="Arial" pitchFamily="34" charset="0"/>
              <a:buNone/>
              <a:defRPr/>
            </a:pPr>
            <a:r>
              <a:rPr lang="en-US" sz="3300" b="1" dirty="0" smtClean="0"/>
              <a:t>Evaluation</a:t>
            </a:r>
            <a:endParaRPr lang="en-US" sz="3300" dirty="0" smtClean="0"/>
          </a:p>
          <a:p>
            <a:pPr fontAlgn="auto">
              <a:spcAft>
                <a:spcPts val="0"/>
              </a:spcAft>
              <a:buFont typeface="Arial" pitchFamily="34" charset="0"/>
              <a:buChar char="•"/>
              <a:defRPr/>
            </a:pPr>
            <a:r>
              <a:rPr lang="en-US" sz="3300" b="1" dirty="0" smtClean="0"/>
              <a:t>Discriminating</a:t>
            </a:r>
            <a:r>
              <a:rPr lang="en-US" sz="3300" dirty="0" smtClean="0"/>
              <a:t> between the findings of two research studies</a:t>
            </a:r>
          </a:p>
          <a:p>
            <a:pPr fontAlgn="auto">
              <a:spcAft>
                <a:spcPts val="0"/>
              </a:spcAft>
              <a:buFont typeface="Arial" pitchFamily="34" charset="0"/>
              <a:buChar char="•"/>
              <a:defRPr/>
            </a:pPr>
            <a:r>
              <a:rPr lang="en-US" sz="3300" b="1" dirty="0" smtClean="0"/>
              <a:t>Summarize</a:t>
            </a:r>
            <a:r>
              <a:rPr lang="en-US" sz="3300" dirty="0" smtClean="0"/>
              <a:t> the highlights of a report</a:t>
            </a:r>
          </a:p>
          <a:p>
            <a:pPr fontAlgn="auto">
              <a:spcAft>
                <a:spcPts val="0"/>
              </a:spcAft>
              <a:buFont typeface="Arial" pitchFamily="34" charset="0"/>
              <a:buChar char="•"/>
              <a:defRPr/>
            </a:pPr>
            <a:r>
              <a:rPr lang="en-US" sz="3300" b="1" dirty="0" smtClean="0"/>
              <a:t>Judging</a:t>
            </a:r>
            <a:r>
              <a:rPr lang="en-US" sz="3300" dirty="0" smtClean="0"/>
              <a:t> the value of a work by using externally established standards of excellence</a:t>
            </a:r>
          </a:p>
          <a:p>
            <a:pPr fontAlgn="auto">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4"/>
          <p:cNvSpPr>
            <a:spLocks noGrp="1"/>
          </p:cNvSpPr>
          <p:nvPr>
            <p:ph type="title"/>
          </p:nvPr>
        </p:nvSpPr>
        <p:spPr/>
        <p:txBody>
          <a:bodyPr/>
          <a:lstStyle/>
          <a:p>
            <a:r>
              <a:rPr lang="en-US" smtClean="0"/>
              <a:t>Affective Domain</a:t>
            </a:r>
          </a:p>
        </p:txBody>
      </p:sp>
      <p:sp>
        <p:nvSpPr>
          <p:cNvPr id="25602" name="Content Placeholder 5"/>
          <p:cNvSpPr>
            <a:spLocks noGrp="1"/>
          </p:cNvSpPr>
          <p:nvPr>
            <p:ph idx="1"/>
          </p:nvPr>
        </p:nvSpPr>
        <p:spPr/>
        <p:txBody>
          <a:bodyPr/>
          <a:lstStyle/>
          <a:p>
            <a:pPr marL="3175" indent="-3175">
              <a:buFont typeface="Arial" charset="0"/>
              <a:buNone/>
            </a:pPr>
            <a:r>
              <a:rPr lang="en-US" smtClean="0"/>
              <a:t>Learning indicated by __________, __________, or ___________.</a:t>
            </a:r>
            <a:r>
              <a:rPr lang="en-US" smtClean="0">
                <a:solidFill>
                  <a:srgbClr val="C00000"/>
                </a:solidFill>
              </a:rPr>
              <a:t> </a:t>
            </a:r>
            <a:endParaRPr lang="en-US" smtClean="0"/>
          </a:p>
        </p:txBody>
      </p:sp>
      <p:sp>
        <p:nvSpPr>
          <p:cNvPr id="7" name="Rectangle 6"/>
          <p:cNvSpPr>
            <a:spLocks noChangeArrowheads="1"/>
          </p:cNvSpPr>
          <p:nvPr/>
        </p:nvSpPr>
        <p:spPr bwMode="auto">
          <a:xfrm>
            <a:off x="4267200" y="1524000"/>
            <a:ext cx="1758950" cy="584200"/>
          </a:xfrm>
          <a:prstGeom prst="rect">
            <a:avLst/>
          </a:prstGeom>
          <a:noFill/>
          <a:ln w="9525">
            <a:noFill/>
            <a:miter lim="800000"/>
            <a:headEnd/>
            <a:tailEnd/>
          </a:ln>
        </p:spPr>
        <p:txBody>
          <a:bodyPr wrap="none">
            <a:spAutoFit/>
          </a:bodyPr>
          <a:lstStyle/>
          <a:p>
            <a:r>
              <a:rPr lang="en-US" sz="3200">
                <a:solidFill>
                  <a:srgbClr val="C00000"/>
                </a:solidFill>
                <a:latin typeface="Calibri" pitchFamily="34" charset="0"/>
              </a:rPr>
              <a:t>emotions</a:t>
            </a:r>
            <a:endParaRPr lang="en-US" sz="3200">
              <a:latin typeface="Calibri" pitchFamily="34" charset="0"/>
            </a:endParaRPr>
          </a:p>
        </p:txBody>
      </p:sp>
      <p:sp>
        <p:nvSpPr>
          <p:cNvPr id="8" name="Rectangle 7"/>
          <p:cNvSpPr>
            <a:spLocks noChangeArrowheads="1"/>
          </p:cNvSpPr>
          <p:nvPr/>
        </p:nvSpPr>
        <p:spPr bwMode="auto">
          <a:xfrm>
            <a:off x="6705600" y="1524000"/>
            <a:ext cx="1466850" cy="584200"/>
          </a:xfrm>
          <a:prstGeom prst="rect">
            <a:avLst/>
          </a:prstGeom>
          <a:noFill/>
          <a:ln w="9525">
            <a:noFill/>
            <a:miter lim="800000"/>
            <a:headEnd/>
            <a:tailEnd/>
          </a:ln>
        </p:spPr>
        <p:txBody>
          <a:bodyPr wrap="none">
            <a:spAutoFit/>
          </a:bodyPr>
          <a:lstStyle/>
          <a:p>
            <a:r>
              <a:rPr lang="en-US" sz="3200">
                <a:solidFill>
                  <a:srgbClr val="C00000"/>
                </a:solidFill>
                <a:latin typeface="Calibri" pitchFamily="34" charset="0"/>
              </a:rPr>
              <a:t>feelings</a:t>
            </a:r>
            <a:endParaRPr lang="en-US" sz="3200">
              <a:latin typeface="Calibri" pitchFamily="34" charset="0"/>
            </a:endParaRPr>
          </a:p>
        </p:txBody>
      </p:sp>
      <p:sp>
        <p:nvSpPr>
          <p:cNvPr id="9" name="Rectangle 8"/>
          <p:cNvSpPr>
            <a:spLocks noChangeArrowheads="1"/>
          </p:cNvSpPr>
          <p:nvPr/>
        </p:nvSpPr>
        <p:spPr bwMode="auto">
          <a:xfrm>
            <a:off x="1066800" y="2057400"/>
            <a:ext cx="2125663" cy="584200"/>
          </a:xfrm>
          <a:prstGeom prst="rect">
            <a:avLst/>
          </a:prstGeom>
          <a:noFill/>
          <a:ln w="9525">
            <a:noFill/>
            <a:miter lim="800000"/>
            <a:headEnd/>
            <a:tailEnd/>
          </a:ln>
        </p:spPr>
        <p:txBody>
          <a:bodyPr wrap="none">
            <a:spAutoFit/>
          </a:bodyPr>
          <a:lstStyle/>
          <a:p>
            <a:r>
              <a:rPr lang="en-US" sz="3200">
                <a:solidFill>
                  <a:srgbClr val="C00000"/>
                </a:solidFill>
                <a:latin typeface="Calibri" pitchFamily="34" charset="0"/>
              </a:rPr>
              <a:t>expressions</a:t>
            </a:r>
            <a:endParaRPr lang="en-US" sz="3200">
              <a:latin typeface="Calibri" pitchFamily="34" charset="0"/>
            </a:endParaRPr>
          </a:p>
        </p:txBody>
      </p:sp>
      <p:pic>
        <p:nvPicPr>
          <p:cNvPr id="10" name="Picture 9" descr="doubtful man.jpg"/>
          <p:cNvPicPr>
            <a:picLocks noChangeAspect="1"/>
          </p:cNvPicPr>
          <p:nvPr/>
        </p:nvPicPr>
        <p:blipFill>
          <a:blip r:embed="rId3"/>
          <a:srcRect/>
          <a:stretch>
            <a:fillRect/>
          </a:stretch>
        </p:blipFill>
        <p:spPr bwMode="auto">
          <a:xfrm>
            <a:off x="609600" y="3048000"/>
            <a:ext cx="1728788" cy="2590800"/>
          </a:xfrm>
          <a:prstGeom prst="rect">
            <a:avLst/>
          </a:prstGeom>
          <a:noFill/>
          <a:ln w="9525">
            <a:solidFill>
              <a:schemeClr val="tx1"/>
            </a:solidFill>
            <a:miter lim="800000"/>
            <a:headEnd/>
            <a:tailEnd/>
          </a:ln>
        </p:spPr>
      </p:pic>
      <p:sp>
        <p:nvSpPr>
          <p:cNvPr id="11" name="TextBox 10"/>
          <p:cNvSpPr txBox="1"/>
          <p:nvPr/>
        </p:nvSpPr>
        <p:spPr>
          <a:xfrm>
            <a:off x="3124200" y="3048000"/>
            <a:ext cx="5181600" cy="2554288"/>
          </a:xfrm>
          <a:prstGeom prst="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en-US" sz="3200" dirty="0"/>
              <a:t>Why should trainers devote more attention to the affective domain in various learning activities and techniques?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4"/>
          <p:cNvSpPr>
            <a:spLocks noGrp="1"/>
          </p:cNvSpPr>
          <p:nvPr>
            <p:ph type="title"/>
          </p:nvPr>
        </p:nvSpPr>
        <p:spPr/>
        <p:txBody>
          <a:bodyPr/>
          <a:lstStyle/>
          <a:p>
            <a:r>
              <a:rPr lang="en-US" smtClean="0"/>
              <a:t>Psychomotor Domain</a:t>
            </a:r>
          </a:p>
        </p:txBody>
      </p:sp>
      <p:sp>
        <p:nvSpPr>
          <p:cNvPr id="6" name="Content Placeholder 5"/>
          <p:cNvSpPr>
            <a:spLocks noGrp="1"/>
          </p:cNvSpPr>
          <p:nvPr>
            <p:ph idx="1"/>
          </p:nvPr>
        </p:nvSpPr>
        <p:spPr>
          <a:xfrm>
            <a:off x="3810000" y="1447800"/>
            <a:ext cx="4953000" cy="5029200"/>
          </a:xfrm>
        </p:spPr>
        <p:txBody>
          <a:bodyPr rtlCol="0">
            <a:normAutofit fontScale="92500" lnSpcReduction="10000"/>
          </a:bodyPr>
          <a:lstStyle/>
          <a:p>
            <a:pPr marL="3175" indent="-3175" fontAlgn="auto">
              <a:spcAft>
                <a:spcPts val="0"/>
              </a:spcAft>
              <a:buFont typeface="Arial" pitchFamily="34" charset="0"/>
              <a:buNone/>
              <a:defRPr/>
            </a:pPr>
            <a:r>
              <a:rPr lang="en-US" dirty="0" smtClean="0"/>
              <a:t>Learning is expressed by the actual _____________, of specific acts and the capability of operating equipment and technology by </a:t>
            </a:r>
            <a:r>
              <a:rPr lang="en-US" i="1" dirty="0" smtClean="0"/>
              <a:t>moving</a:t>
            </a:r>
            <a:r>
              <a:rPr lang="en-US" dirty="0" smtClean="0"/>
              <a:t> and </a:t>
            </a:r>
            <a:r>
              <a:rPr lang="en-US" i="1" dirty="0" smtClean="0"/>
              <a:t>manipulating</a:t>
            </a:r>
            <a:r>
              <a:rPr lang="en-US" dirty="0" smtClean="0"/>
              <a:t> various levers and devices.</a:t>
            </a:r>
          </a:p>
          <a:p>
            <a:pPr marL="3175" indent="-3175" fontAlgn="auto">
              <a:spcAft>
                <a:spcPts val="0"/>
              </a:spcAft>
              <a:buFont typeface="Arial" pitchFamily="34" charset="0"/>
              <a:buNone/>
              <a:defRPr/>
            </a:pPr>
            <a:endParaRPr lang="en-US" dirty="0" smtClean="0"/>
          </a:p>
          <a:p>
            <a:pPr marL="3175" indent="-3175" fontAlgn="auto">
              <a:spcAft>
                <a:spcPts val="0"/>
              </a:spcAft>
              <a:buFont typeface="Arial" pitchFamily="34" charset="0"/>
              <a:buNone/>
              <a:defRPr/>
            </a:pPr>
            <a:r>
              <a:rPr lang="en-US" dirty="0" smtClean="0"/>
              <a:t>Why might it be important to include all three domains in training?</a:t>
            </a:r>
            <a:endParaRPr lang="en-US" dirty="0"/>
          </a:p>
        </p:txBody>
      </p:sp>
      <p:sp>
        <p:nvSpPr>
          <p:cNvPr id="9" name="Rectangle 8"/>
          <p:cNvSpPr>
            <a:spLocks noChangeArrowheads="1"/>
          </p:cNvSpPr>
          <p:nvPr/>
        </p:nvSpPr>
        <p:spPr bwMode="auto">
          <a:xfrm>
            <a:off x="4876800" y="1752600"/>
            <a:ext cx="2341563" cy="584200"/>
          </a:xfrm>
          <a:prstGeom prst="rect">
            <a:avLst/>
          </a:prstGeom>
          <a:noFill/>
          <a:ln w="9525">
            <a:noFill/>
            <a:miter lim="800000"/>
            <a:headEnd/>
            <a:tailEnd/>
          </a:ln>
        </p:spPr>
        <p:txBody>
          <a:bodyPr wrap="none">
            <a:spAutoFit/>
          </a:bodyPr>
          <a:lstStyle/>
          <a:p>
            <a:r>
              <a:rPr lang="en-US" sz="3200">
                <a:solidFill>
                  <a:srgbClr val="C00000"/>
                </a:solidFill>
                <a:latin typeface="Calibri" pitchFamily="34" charset="0"/>
              </a:rPr>
              <a:t>performance</a:t>
            </a:r>
            <a:endParaRPr lang="en-US" sz="3200">
              <a:latin typeface="Calibri" pitchFamily="34" charset="0"/>
            </a:endParaRPr>
          </a:p>
        </p:txBody>
      </p:sp>
      <p:pic>
        <p:nvPicPr>
          <p:cNvPr id="27652" name="Picture 4" descr="C:\Documents and Settings\csandoval\Local Settings\Temp\Temporary Internet Files\Content.IE5\KYN83DMD\MPj03861430000[1].jpg"/>
          <p:cNvPicPr>
            <a:picLocks noChangeAspect="1" noChangeArrowheads="1"/>
          </p:cNvPicPr>
          <p:nvPr/>
        </p:nvPicPr>
        <p:blipFill>
          <a:blip r:embed="rId3"/>
          <a:srcRect/>
          <a:stretch>
            <a:fillRect/>
          </a:stretch>
        </p:blipFill>
        <p:spPr bwMode="auto">
          <a:xfrm>
            <a:off x="381000" y="1524000"/>
            <a:ext cx="3157538"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Learning Theories</a:t>
            </a:r>
          </a:p>
        </p:txBody>
      </p:sp>
      <p:sp>
        <p:nvSpPr>
          <p:cNvPr id="29698" name="Content Placeholder 2"/>
          <p:cNvSpPr>
            <a:spLocks noGrp="1"/>
          </p:cNvSpPr>
          <p:nvPr>
            <p:ph idx="1"/>
          </p:nvPr>
        </p:nvSpPr>
        <p:spPr/>
        <p:txBody>
          <a:bodyPr/>
          <a:lstStyle/>
          <a:p>
            <a:pPr marL="0" indent="7938">
              <a:buFont typeface="Arial" charset="0"/>
              <a:buNone/>
            </a:pPr>
            <a:r>
              <a:rPr lang="en-US" smtClean="0"/>
              <a:t>Pavlov’s dog is associated with what learning theory?</a:t>
            </a:r>
          </a:p>
          <a:p>
            <a:pPr marL="0" indent="7938">
              <a:buFont typeface="Arial" charset="0"/>
              <a:buNone/>
            </a:pPr>
            <a:endParaRPr lang="en-US" smtClean="0"/>
          </a:p>
          <a:p>
            <a:pPr marL="0" indent="7938">
              <a:buFont typeface="Arial" charset="0"/>
              <a:buNone/>
            </a:pPr>
            <a:r>
              <a:rPr lang="en-US" smtClean="0"/>
              <a:t>Give a brief explanation of the theory.</a:t>
            </a:r>
          </a:p>
          <a:p>
            <a:pPr marL="0" indent="7938">
              <a:buFont typeface="Arial" charset="0"/>
              <a:buNone/>
            </a:pPr>
            <a:endParaRPr lang="en-US" smtClean="0"/>
          </a:p>
          <a:p>
            <a:pPr marL="0" indent="7938">
              <a:buFont typeface="Arial" charset="0"/>
              <a:buNone/>
            </a:pPr>
            <a:r>
              <a:rPr lang="en-US" smtClean="0"/>
              <a:t>How have you seen this theory used?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04800" y="0"/>
            <a:ext cx="8382000" cy="1143000"/>
          </a:xfrm>
        </p:spPr>
        <p:txBody>
          <a:bodyPr/>
          <a:lstStyle/>
          <a:p>
            <a:r>
              <a:rPr lang="en-US" sz="3600" smtClean="0"/>
              <a:t>B.F. Skinner is associated with what theory?</a:t>
            </a:r>
          </a:p>
        </p:txBody>
      </p:sp>
      <p:sp>
        <p:nvSpPr>
          <p:cNvPr id="3" name="Content Placeholder 2"/>
          <p:cNvSpPr>
            <a:spLocks noGrp="1"/>
          </p:cNvSpPr>
          <p:nvPr>
            <p:ph idx="1"/>
          </p:nvPr>
        </p:nvSpPr>
        <p:spPr>
          <a:xfrm>
            <a:off x="2590800" y="1143000"/>
            <a:ext cx="6172200" cy="3124200"/>
          </a:xfrm>
        </p:spPr>
        <p:txBody>
          <a:bodyPr/>
          <a:lstStyle/>
          <a:p>
            <a:pPr marL="0" indent="7938">
              <a:buFont typeface="Arial" charset="0"/>
              <a:buNone/>
            </a:pPr>
            <a:r>
              <a:rPr lang="en-US" smtClean="0"/>
              <a:t>What happens if a supervisor only rewards good behavior when he/she has time or only does it for certain employees? What is this result referred to? </a:t>
            </a:r>
          </a:p>
          <a:p>
            <a:pPr marL="0" indent="7938">
              <a:buFont typeface="Arial" charset="0"/>
              <a:buNone/>
            </a:pPr>
            <a:r>
              <a:rPr lang="en-US" b="1" smtClean="0"/>
              <a:t>Law of contingent reinforcement.</a:t>
            </a:r>
            <a:endParaRPr lang="en-US" smtClean="0"/>
          </a:p>
          <a:p>
            <a:pPr marL="0" indent="7938">
              <a:buFont typeface="Arial" charset="0"/>
              <a:buNone/>
            </a:pPr>
            <a:endParaRPr lang="en-US" smtClean="0"/>
          </a:p>
          <a:p>
            <a:pPr marL="0" indent="7938">
              <a:buFont typeface="Arial" charset="0"/>
              <a:buNone/>
            </a:pPr>
            <a:endParaRPr lang="en-US" smtClean="0"/>
          </a:p>
        </p:txBody>
      </p:sp>
      <p:pic>
        <p:nvPicPr>
          <p:cNvPr id="31747" name="Picture 2" descr="http://upload.wikimedia.org/wikipedia/commons/thumb/3/3f/B.F._Skinner_at_Harvard_circa_1950.jpg/225px-B.F._Skinner_at_Harvard_circa_1950.jpg">
            <a:hlinkClick r:id="rId3" tooltip="B.F. Skinner at Harvard circa 1950.jpg"/>
          </p:cNvPr>
          <p:cNvPicPr>
            <a:picLocks noChangeAspect="1" noChangeArrowheads="1"/>
          </p:cNvPicPr>
          <p:nvPr/>
        </p:nvPicPr>
        <p:blipFill>
          <a:blip r:embed="rId4"/>
          <a:srcRect/>
          <a:stretch>
            <a:fillRect/>
          </a:stretch>
        </p:blipFill>
        <p:spPr bwMode="auto">
          <a:xfrm>
            <a:off x="457200" y="1371600"/>
            <a:ext cx="1752600" cy="1924050"/>
          </a:xfrm>
          <a:prstGeom prst="rect">
            <a:avLst/>
          </a:prstGeom>
          <a:noFill/>
          <a:ln w="9525">
            <a:noFill/>
            <a:miter lim="800000"/>
            <a:headEnd/>
            <a:tailEnd/>
          </a:ln>
        </p:spPr>
      </p:pic>
      <p:sp>
        <p:nvSpPr>
          <p:cNvPr id="5" name="TextBox 4"/>
          <p:cNvSpPr txBox="1">
            <a:spLocks noChangeArrowheads="1"/>
          </p:cNvSpPr>
          <p:nvPr/>
        </p:nvSpPr>
        <p:spPr bwMode="auto">
          <a:xfrm>
            <a:off x="609600" y="4495800"/>
            <a:ext cx="8077200" cy="2062163"/>
          </a:xfrm>
          <a:prstGeom prst="rect">
            <a:avLst/>
          </a:prstGeom>
          <a:noFill/>
          <a:ln w="9525">
            <a:noFill/>
            <a:miter lim="800000"/>
            <a:headEnd/>
            <a:tailEnd/>
          </a:ln>
        </p:spPr>
        <p:txBody>
          <a:bodyPr>
            <a:spAutoFit/>
          </a:bodyPr>
          <a:lstStyle/>
          <a:p>
            <a:r>
              <a:rPr lang="en-US" sz="3200">
                <a:latin typeface="Calibri" pitchFamily="34" charset="0"/>
              </a:rPr>
              <a:t>The law of                                                    says that a reward must be given as soon as possible after desired behavior occurs to have maximum value.</a:t>
            </a:r>
          </a:p>
        </p:txBody>
      </p:sp>
      <p:sp>
        <p:nvSpPr>
          <p:cNvPr id="6" name="TextBox 5"/>
          <p:cNvSpPr txBox="1">
            <a:spLocks noChangeArrowheads="1"/>
          </p:cNvSpPr>
          <p:nvPr/>
        </p:nvSpPr>
        <p:spPr bwMode="auto">
          <a:xfrm>
            <a:off x="2514600" y="4495800"/>
            <a:ext cx="4800600" cy="584200"/>
          </a:xfrm>
          <a:prstGeom prst="rect">
            <a:avLst/>
          </a:prstGeom>
          <a:noFill/>
          <a:ln w="9525">
            <a:noFill/>
            <a:miter lim="800000"/>
            <a:headEnd/>
            <a:tailEnd/>
          </a:ln>
        </p:spPr>
        <p:txBody>
          <a:bodyPr>
            <a:spAutoFit/>
          </a:bodyPr>
          <a:lstStyle/>
          <a:p>
            <a:r>
              <a:rPr lang="en-US" sz="3200" b="1">
                <a:latin typeface="Calibri" pitchFamily="34" charset="0"/>
              </a:rPr>
              <a:t>immediate reinforcement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487</TotalTime>
  <Words>1747</Words>
  <Application>Microsoft Office PowerPoint</Application>
  <PresentationFormat>On-screen Show (4:3)</PresentationFormat>
  <Paragraphs>271</Paragraphs>
  <Slides>27</Slides>
  <Notes>26</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27</vt:i4>
      </vt:variant>
    </vt:vector>
  </HeadingPairs>
  <TitlesOfParts>
    <vt:vector size="31" baseType="lpstr">
      <vt:lpstr>Calibri</vt:lpstr>
      <vt:lpstr>Arial</vt:lpstr>
      <vt:lpstr>Wingdings</vt:lpstr>
      <vt:lpstr>Office Theme</vt:lpstr>
      <vt:lpstr>Mentoring  and  Training    Chapter 4 </vt:lpstr>
      <vt:lpstr>Slide 2</vt:lpstr>
      <vt:lpstr>Bloom’s Taxonomy</vt:lpstr>
      <vt:lpstr>Bloom’s Taxonomy</vt:lpstr>
      <vt:lpstr>Apply Bloom’s Taxonomy to  Learning a New Computer Program</vt:lpstr>
      <vt:lpstr>Affective Domain</vt:lpstr>
      <vt:lpstr>Psychomotor Domain</vt:lpstr>
      <vt:lpstr>Learning Theories</vt:lpstr>
      <vt:lpstr>B.F. Skinner is associated with what theory?</vt:lpstr>
      <vt:lpstr>Cognitive Learning</vt:lpstr>
      <vt:lpstr>Social Learning</vt:lpstr>
      <vt:lpstr>Questions for Deeper Understanding of Learning Theories</vt:lpstr>
      <vt:lpstr>Explain the Graph Below</vt:lpstr>
      <vt:lpstr>A person’s preferred way of taking in and processing information is known as a</vt:lpstr>
      <vt:lpstr>Questions for Deeper Understanding of Learning Styles</vt:lpstr>
      <vt:lpstr>What are the two preconditions for learning? </vt:lpstr>
      <vt:lpstr>For training to be effective what are  the other prerequisites for learning?</vt:lpstr>
      <vt:lpstr>How can you ensure that learners master new knowledge, skills and abilities?</vt:lpstr>
      <vt:lpstr>What is the Difference Between Mentoring and Coaching?</vt:lpstr>
      <vt:lpstr>What is the Difference Between Training and Development?</vt:lpstr>
      <vt:lpstr>Application</vt:lpstr>
      <vt:lpstr>Developing Training Programs</vt:lpstr>
      <vt:lpstr>Most training programs are oriented toward modifying and improving workers’ skills in one of four primary categories. What are the categories and what might you include in a training program in each category?</vt:lpstr>
      <vt:lpstr>What is OJT, OFS and On-site/Off-job Training and what are some examples of each?  Identify some advantages and disadvantages of each.</vt:lpstr>
      <vt:lpstr>What is one method you can use to evaluate training programs?</vt:lpstr>
      <vt:lpstr>Designing Effective  Training Evaluation Programs</vt:lpstr>
      <vt:lpstr>Slide 27</vt:lpstr>
    </vt:vector>
  </TitlesOfParts>
  <Company>TAMU - Division of Finance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Mentoring  and  Training </dc:title>
  <dc:creator>Administrator</dc:creator>
  <cp:lastModifiedBy>Melissa</cp:lastModifiedBy>
  <cp:revision>56</cp:revision>
  <dcterms:created xsi:type="dcterms:W3CDTF">2009-08-24T18:34:14Z</dcterms:created>
  <dcterms:modified xsi:type="dcterms:W3CDTF">2009-09-10T23:24:13Z</dcterms:modified>
</cp:coreProperties>
</file>